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D2EC"/>
          </a:solidFill>
        </a:fill>
      </a:tcStyle>
    </a:wholeTbl>
    <a:band2H>
      <a:tcTxStyle b="def" i="def"/>
      <a:tcStyle>
        <a:tcBdr/>
        <a:fill>
          <a:solidFill>
            <a:srgbClr val="E7EAF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5E6D1"/>
          </a:solidFill>
        </a:fill>
      </a:tcStyle>
    </a:wholeTbl>
    <a:band2H>
      <a:tcTxStyle b="def" i="def"/>
      <a:tcStyle>
        <a:tcBdr/>
        <a:fill>
          <a:solidFill>
            <a:srgbClr val="FAF3E9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34000">
              <a:schemeClr val="accent1"/>
            </a:gs>
            <a:gs pos="64000">
              <a:srgbClr val="A6C4DD"/>
            </a:gs>
            <a:gs pos="100000">
              <a:srgbClr val="0DFF6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6C4DD"/>
              </a:gs>
              <a:gs pos="100000">
                <a:srgbClr val="00B0F0"/>
              </a:gs>
            </a:gsLst>
            <a:lin ang="5400000"/>
          </a:gradFill>
          <a:ln w="12700">
            <a:solidFill>
              <a:srgbClr val="000000"/>
            </a:solidFill>
            <a:miter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ts val="1200"/>
              </a:spcBef>
            </a:pPr>
          </a:p>
        </p:txBody>
      </p:sp>
      <p:sp>
        <p:nvSpPr>
          <p:cNvPr id="3" name="Foliennummer"/>
          <p:cNvSpPr txBox="1"/>
          <p:nvPr>
            <p:ph type="sldNum" sz="quarter" idx="2"/>
          </p:nvPr>
        </p:nvSpPr>
        <p:spPr>
          <a:xfrm>
            <a:off x="8243888" y="6597650"/>
            <a:ext cx="295226" cy="2837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4" name="Titeltext"/>
          <p:cNvSpPr txBox="1"/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Titeltext</a:t>
            </a:r>
          </a:p>
        </p:txBody>
      </p:sp>
      <p:sp>
        <p:nvSpPr>
          <p:cNvPr id="5" name="Textebene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2250" marR="0" indent="-222250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82612" marR="0" indent="-222250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941387" marR="0" indent="-220662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209675" marR="0" indent="-138112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1662113" marR="0" indent="-230187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119313" marR="0" indent="-230188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576513" marR="0" indent="-230188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033713" marR="0" indent="-230188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490912" marR="0" indent="-230187" algn="l" defTabSz="914400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E20074"/>
        </a:buClr>
        <a:buSzPct val="7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11.xml"/><Relationship Id="rId4" Type="http://schemas.openxmlformats.org/officeDocument/2006/relationships/slide" Target="slide21.xml"/><Relationship Id="rId5" Type="http://schemas.openxmlformats.org/officeDocument/2006/relationships/slide" Target="slide31.xml"/><Relationship Id="rId6" Type="http://schemas.openxmlformats.org/officeDocument/2006/relationships/slide" Target="slide39.xml"/><Relationship Id="rId7" Type="http://schemas.openxmlformats.org/officeDocument/2006/relationships/slide" Target="slide48.xml"/><Relationship Id="rId8" Type="http://schemas.openxmlformats.org/officeDocument/2006/relationships/slide" Target="slide4.xml"/><Relationship Id="rId9" Type="http://schemas.openxmlformats.org/officeDocument/2006/relationships/slide" Target="slide13.xml"/><Relationship Id="rId10" Type="http://schemas.openxmlformats.org/officeDocument/2006/relationships/slide" Target="slide23.xml"/><Relationship Id="rId11" Type="http://schemas.openxmlformats.org/officeDocument/2006/relationships/slide" Target="slide33.xml"/><Relationship Id="rId12" Type="http://schemas.openxmlformats.org/officeDocument/2006/relationships/slide" Target="slide41.xml"/><Relationship Id="rId13" Type="http://schemas.openxmlformats.org/officeDocument/2006/relationships/slide" Target="slide49.xml"/><Relationship Id="rId14" Type="http://schemas.openxmlformats.org/officeDocument/2006/relationships/slide" Target="slide6.xml"/><Relationship Id="rId15" Type="http://schemas.openxmlformats.org/officeDocument/2006/relationships/slide" Target="slide15.xml"/><Relationship Id="rId16" Type="http://schemas.openxmlformats.org/officeDocument/2006/relationships/slide" Target="slide25.xml"/><Relationship Id="rId17" Type="http://schemas.openxmlformats.org/officeDocument/2006/relationships/slide" Target="slide34.xml"/><Relationship Id="rId18" Type="http://schemas.openxmlformats.org/officeDocument/2006/relationships/slide" Target="slide43.xml"/><Relationship Id="rId19" Type="http://schemas.openxmlformats.org/officeDocument/2006/relationships/slide" Target="slide50.xml"/><Relationship Id="rId20" Type="http://schemas.openxmlformats.org/officeDocument/2006/relationships/slide" Target="slide7.xml"/><Relationship Id="rId21" Type="http://schemas.openxmlformats.org/officeDocument/2006/relationships/slide" Target="slide17.xml"/><Relationship Id="rId22" Type="http://schemas.openxmlformats.org/officeDocument/2006/relationships/slide" Target="slide27.xml"/><Relationship Id="rId23" Type="http://schemas.openxmlformats.org/officeDocument/2006/relationships/slide" Target="slide36.xml"/><Relationship Id="rId24" Type="http://schemas.openxmlformats.org/officeDocument/2006/relationships/slide" Target="slide45.xml"/><Relationship Id="rId25" Type="http://schemas.openxmlformats.org/officeDocument/2006/relationships/slide" Target="slide51.xml"/><Relationship Id="rId26" Type="http://schemas.openxmlformats.org/officeDocument/2006/relationships/slide" Target="slide9.xml"/><Relationship Id="rId27" Type="http://schemas.openxmlformats.org/officeDocument/2006/relationships/slide" Target="slide19.xml"/><Relationship Id="rId28" Type="http://schemas.openxmlformats.org/officeDocument/2006/relationships/slide" Target="slide29.xml"/><Relationship Id="rId29" Type="http://schemas.openxmlformats.org/officeDocument/2006/relationships/slide" Target="slide38.xml"/><Relationship Id="rId30" Type="http://schemas.openxmlformats.org/officeDocument/2006/relationships/slide" Target="slide47.xml"/><Relationship Id="rId31" Type="http://schemas.openxmlformats.org/officeDocument/2006/relationships/slide" Target="slide5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aphicFrame>
        <p:nvGraphicFramePr>
          <p:cNvPr id="22" name="Group 79"/>
          <p:cNvGraphicFramePr/>
          <p:nvPr/>
        </p:nvGraphicFramePr>
        <p:xfrm>
          <a:off x="304800" y="1001712"/>
          <a:ext cx="8534400" cy="49482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58913"/>
                <a:gridCol w="1368425"/>
                <a:gridCol w="1439862"/>
                <a:gridCol w="1439863"/>
                <a:gridCol w="1368425"/>
                <a:gridCol w="1458912"/>
              </a:tblGrid>
              <a:tr h="8239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b="1" sz="1600"/>
                      </a:pPr>
                      <a:r>
                        <a:t>Rätsel/ Game</a:t>
                      </a:r>
                      <a:br/>
                      <a:r>
                        <a:rPr sz="1400"/>
                        <a:t>(Alle Gruppen)</a:t>
                      </a:r>
                    </a:p>
                  </a:txBody>
                  <a:tcPr marL="46800" marR="46800" marT="46800" marB="4680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FF339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/>
                      </a:pPr>
                      <a:r>
                        <a:rPr b="1" sz="1600"/>
                        <a:t>Sport/ Unnützes Wissen 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FF339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/>
                      </a:pPr>
                      <a:r>
                        <a:rPr b="1" sz="1600"/>
                        <a:t>Bibel 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FF339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/>
                      </a:pPr>
                      <a:r>
                        <a:rPr b="1" sz="1600"/>
                        <a:t>Allgemein Wissen 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FF339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/>
                      </a:pPr>
                      <a:r>
                        <a:rPr b="1" sz="1600"/>
                        <a:t>Essen und Trinken 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FF339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b="1" sz="1600"/>
                      </a:pPr>
                      <a:r>
                        <a:t>Aktion </a:t>
                      </a:r>
                      <a:br/>
                      <a:r>
                        <a:rPr sz="1400"/>
                        <a:t>(Alle Gruppen)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FF3399"/>
                        </a:gs>
                      </a:gsLst>
                      <a:lin ang="5400000" scaled="0"/>
                    </a:gra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10</a:t>
                      </a:r>
                    </a:p>
                  </a:txBody>
                  <a:tcPr marL="46800" marR="46800" marT="46800" marB="4680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10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10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10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10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10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20</a:t>
                      </a:r>
                    </a:p>
                  </a:txBody>
                  <a:tcPr marL="46800" marR="46800" marT="46800" marB="4680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20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20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20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20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20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4" invalidUrl="" action="ppaction://hlinksldjump" tgtFrame="" tooltip="" history="1" highlightClick="0" endSnd="0"/>
                        </a:rPr>
                        <a:t>30</a:t>
                      </a:r>
                    </a:p>
                  </a:txBody>
                  <a:tcPr marL="46800" marR="46800" marT="46800" marB="4680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5" invalidUrl="" action="ppaction://hlinksldjump" tgtFrame="" tooltip="" history="1" highlightClick="0" endSnd="0"/>
                        </a:rPr>
                        <a:t>30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6" invalidUrl="" action="ppaction://hlinksldjump" tgtFrame="" tooltip="" history="1" highlightClick="0" endSnd="0"/>
                        </a:rPr>
                        <a:t>30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7" invalidUrl="" action="ppaction://hlinksldjump" tgtFrame="" tooltip="" history="1" highlightClick="0" endSnd="0"/>
                        </a:rPr>
                        <a:t>30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8" invalidUrl="" action="ppaction://hlinksldjump" tgtFrame="" tooltip="" history="1" highlightClick="0" endSnd="0"/>
                        </a:rPr>
                        <a:t>30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19" invalidUrl="" action="ppaction://hlinksldjump" tgtFrame="" tooltip="" history="1" highlightClick="0" endSnd="0"/>
                        </a:rPr>
                        <a:t>30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0" invalidUrl="" action="ppaction://hlinksldjump" tgtFrame="" tooltip="" history="1" highlightClick="0" endSnd="0"/>
                        </a:rPr>
                        <a:t>40</a:t>
                      </a:r>
                    </a:p>
                  </a:txBody>
                  <a:tcPr marL="46800" marR="46800" marT="46800" marB="4680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40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40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40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40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40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50</a:t>
                      </a:r>
                    </a:p>
                  </a:txBody>
                  <a:tcPr marL="46800" marR="46800" marT="46800" marB="46800" anchor="ctr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50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50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50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50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700"/>
                        </a:spcBef>
                        <a:defRPr b="1" sz="2400"/>
                      </a:pPr>
                      <a:r>
                        <a:rPr u="sng">
                          <a:solidFill>
                            <a:srgbClr val="E20074"/>
                          </a:solidFill>
                          <a:uFill>
                            <a:solidFill>
                              <a:srgbClr val="E20074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50</a:t>
                      </a:r>
                    </a:p>
                  </a:txBody>
                  <a:tcPr marL="46800" marR="46800" marT="46800" marB="4680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gradFill flip="none" rotWithShape="1">
                      <a:gsLst>
                        <a:gs pos="0">
                          <a:srgbClr val="CCCCCC"/>
                        </a:gs>
                        <a:gs pos="50000">
                          <a:schemeClr val="accent3">
                            <a:lumOff val="44000"/>
                          </a:schemeClr>
                        </a:gs>
                        <a:gs pos="100000">
                          <a:srgbClr val="CCCCCC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3" name="Rectangle 80"/>
          <p:cNvSpPr txBox="1"/>
          <p:nvPr/>
        </p:nvSpPr>
        <p:spPr>
          <a:xfrm>
            <a:off x="306388" y="423862"/>
            <a:ext cx="8532812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b="1" sz="3200"/>
            </a:lvl1pPr>
          </a:lstStyle>
          <a:p>
            <a:pPr/>
            <a:r>
              <a:t>Der Große Preis DIGITAL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9" name="Text Box 3"/>
          <p:cNvSpPr txBox="1"/>
          <p:nvPr/>
        </p:nvSpPr>
        <p:spPr>
          <a:xfrm>
            <a:off x="304800" y="908050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 – Richtige Antwort</a:t>
            </a:r>
          </a:p>
        </p:txBody>
      </p:sp>
      <p:grpSp>
        <p:nvGrpSpPr>
          <p:cNvPr id="124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120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21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22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23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25" name="Text Box 4"/>
          <p:cNvSpPr txBox="1"/>
          <p:nvPr/>
        </p:nvSpPr>
        <p:spPr>
          <a:xfrm>
            <a:off x="1961430" y="404664"/>
            <a:ext cx="5347322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Rätsel/ Game </a:t>
            </a:r>
          </a:p>
        </p:txBody>
      </p:sp>
      <p:pic>
        <p:nvPicPr>
          <p:cNvPr id="126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rcRect l="7191" t="4301" r="7946" b="7601"/>
          <a:stretch>
            <a:fillRect/>
          </a:stretch>
        </p:blipFill>
        <p:spPr>
          <a:xfrm>
            <a:off x="2627784" y="1429692"/>
            <a:ext cx="3879516" cy="322197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feld 2"/>
          <p:cNvSpPr txBox="1"/>
          <p:nvPr/>
        </p:nvSpPr>
        <p:spPr>
          <a:xfrm>
            <a:off x="1449368" y="4941168"/>
            <a:ext cx="6533297" cy="172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1500"/>
            </a:lvl1pPr>
          </a:lstStyle>
          <a:p>
            <a:pPr/>
            <a:r>
              <a:t>B U N 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52"/>
          <p:cNvSpPr txBox="1"/>
          <p:nvPr>
            <p:ph type="sldNum" sz="quarter" idx="2"/>
          </p:nvPr>
        </p:nvSpPr>
        <p:spPr>
          <a:xfrm>
            <a:off x="8243888" y="6597650"/>
            <a:ext cx="144538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0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Sport</a:t>
            </a:r>
          </a:p>
        </p:txBody>
      </p:sp>
      <p:sp>
        <p:nvSpPr>
          <p:cNvPr id="131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</a:t>
            </a:r>
          </a:p>
        </p:txBody>
      </p:sp>
      <p:sp>
        <p:nvSpPr>
          <p:cNvPr id="132" name="Text Box 9"/>
          <p:cNvSpPr txBox="1"/>
          <p:nvPr/>
        </p:nvSpPr>
        <p:spPr>
          <a:xfrm>
            <a:off x="422404" y="2154080"/>
            <a:ext cx="8534401" cy="9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Wer ist kein Fußballprofi?</a:t>
            </a:r>
          </a:p>
        </p:txBody>
      </p:sp>
      <p:grpSp>
        <p:nvGrpSpPr>
          <p:cNvPr id="135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133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34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36" name="Textfeld 1"/>
          <p:cNvSpPr txBox="1"/>
          <p:nvPr/>
        </p:nvSpPr>
        <p:spPr>
          <a:xfrm>
            <a:off x="801296" y="3933056"/>
            <a:ext cx="307691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Sven Botman </a:t>
            </a:r>
          </a:p>
        </p:txBody>
      </p:sp>
      <p:sp>
        <p:nvSpPr>
          <p:cNvPr id="137" name="Textfeld 10"/>
          <p:cNvSpPr txBox="1"/>
          <p:nvPr/>
        </p:nvSpPr>
        <p:spPr>
          <a:xfrm>
            <a:off x="801296" y="4921679"/>
            <a:ext cx="307691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John Stones</a:t>
            </a:r>
          </a:p>
        </p:txBody>
      </p:sp>
      <p:sp>
        <p:nvSpPr>
          <p:cNvPr id="138" name="Textfeld 11"/>
          <p:cNvSpPr txBox="1"/>
          <p:nvPr/>
        </p:nvSpPr>
        <p:spPr>
          <a:xfrm>
            <a:off x="4926644" y="4921679"/>
            <a:ext cx="307691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Denis Zakaria</a:t>
            </a:r>
          </a:p>
        </p:txBody>
      </p:sp>
      <p:sp>
        <p:nvSpPr>
          <p:cNvPr id="139" name="Textfeld 12"/>
          <p:cNvSpPr txBox="1"/>
          <p:nvPr/>
        </p:nvSpPr>
        <p:spPr>
          <a:xfrm>
            <a:off x="4926644" y="4047637"/>
            <a:ext cx="307691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Dennis Schröder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2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 – Richtige Antwort</a:t>
            </a:r>
          </a:p>
        </p:txBody>
      </p:sp>
      <p:grpSp>
        <p:nvGrpSpPr>
          <p:cNvPr id="147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143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44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45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46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48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Sport</a:t>
            </a:r>
          </a:p>
        </p:txBody>
      </p:sp>
      <p:pic>
        <p:nvPicPr>
          <p:cNvPr id="149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2708919"/>
            <a:ext cx="4461594" cy="290990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feld 7"/>
          <p:cNvSpPr txBox="1"/>
          <p:nvPr/>
        </p:nvSpPr>
        <p:spPr>
          <a:xfrm>
            <a:off x="5411768" y="3471374"/>
            <a:ext cx="3076913" cy="129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Dennis Schröder, er ist Basketballprofi.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3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</a:t>
            </a:r>
          </a:p>
        </p:txBody>
      </p:sp>
      <p:sp>
        <p:nvSpPr>
          <p:cNvPr id="154" name="Text Box 5"/>
          <p:cNvSpPr txBox="1"/>
          <p:nvPr/>
        </p:nvSpPr>
        <p:spPr>
          <a:xfrm>
            <a:off x="971599" y="4373631"/>
            <a:ext cx="2880322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Beatrice Egli</a:t>
            </a:r>
          </a:p>
        </p:txBody>
      </p:sp>
      <p:sp>
        <p:nvSpPr>
          <p:cNvPr id="155" name="Text Box 6"/>
          <p:cNvSpPr txBox="1"/>
          <p:nvPr/>
        </p:nvSpPr>
        <p:spPr>
          <a:xfrm>
            <a:off x="948070" y="5301207"/>
            <a:ext cx="3779838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Severion Seeger</a:t>
            </a:r>
          </a:p>
        </p:txBody>
      </p:sp>
      <p:sp>
        <p:nvSpPr>
          <p:cNvPr id="156" name="Text Box 7"/>
          <p:cNvSpPr txBox="1"/>
          <p:nvPr/>
        </p:nvSpPr>
        <p:spPr>
          <a:xfrm>
            <a:off x="5724128" y="4361876"/>
            <a:ext cx="302433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/>
            <a:r>
              <a:t>Daniel Schuhmacher</a:t>
            </a:r>
          </a:p>
        </p:txBody>
      </p:sp>
      <p:sp>
        <p:nvSpPr>
          <p:cNvPr id="157" name="Text Box 8"/>
          <p:cNvSpPr txBox="1"/>
          <p:nvPr/>
        </p:nvSpPr>
        <p:spPr>
          <a:xfrm>
            <a:off x="5724128" y="5253252"/>
            <a:ext cx="3779839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Elif Batman</a:t>
            </a:r>
          </a:p>
        </p:txBody>
      </p:sp>
      <p:sp>
        <p:nvSpPr>
          <p:cNvPr id="158" name="Text Box 9"/>
          <p:cNvSpPr txBox="1"/>
          <p:nvPr/>
        </p:nvSpPr>
        <p:spPr>
          <a:xfrm>
            <a:off x="323850" y="2290763"/>
            <a:ext cx="8534400" cy="9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Wer ist kein Gewinner von DSDS??</a:t>
            </a:r>
          </a:p>
        </p:txBody>
      </p:sp>
      <p:grpSp>
        <p:nvGrpSpPr>
          <p:cNvPr id="161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159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60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62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Unnützes Wissen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5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 – Richtige Antwort</a:t>
            </a:r>
          </a:p>
        </p:txBody>
      </p:sp>
      <p:grpSp>
        <p:nvGrpSpPr>
          <p:cNvPr id="170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166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67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68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69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71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Unnützes Wissen </a:t>
            </a:r>
          </a:p>
        </p:txBody>
      </p:sp>
      <p:sp>
        <p:nvSpPr>
          <p:cNvPr id="172" name="Textfeld 11"/>
          <p:cNvSpPr txBox="1"/>
          <p:nvPr/>
        </p:nvSpPr>
        <p:spPr>
          <a:xfrm>
            <a:off x="971599" y="2780927"/>
            <a:ext cx="3168032" cy="264186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3200"/>
              </a:spcBef>
              <a:defRPr sz="5400"/>
            </a:pPr>
            <a:r>
              <a:t>Elif Batman, </a:t>
            </a:r>
            <a:r>
              <a:rPr sz="2800"/>
              <a:t>sie war nur unter den Top 10 in Staffel 11.</a:t>
            </a:r>
          </a:p>
        </p:txBody>
      </p:sp>
      <p:pic>
        <p:nvPicPr>
          <p:cNvPr id="173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462" y="2708919"/>
            <a:ext cx="3145533" cy="3145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6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</a:t>
            </a:r>
          </a:p>
        </p:txBody>
      </p:sp>
      <p:sp>
        <p:nvSpPr>
          <p:cNvPr id="177" name="Text Box 5"/>
          <p:cNvSpPr txBox="1"/>
          <p:nvPr/>
        </p:nvSpPr>
        <p:spPr>
          <a:xfrm>
            <a:off x="971599" y="3722625"/>
            <a:ext cx="3816351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Neymar</a:t>
            </a:r>
          </a:p>
        </p:txBody>
      </p:sp>
      <p:sp>
        <p:nvSpPr>
          <p:cNvPr id="178" name="Text Box 6"/>
          <p:cNvSpPr txBox="1"/>
          <p:nvPr/>
        </p:nvSpPr>
        <p:spPr>
          <a:xfrm>
            <a:off x="971600" y="4797152"/>
            <a:ext cx="3779838" cy="99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Christiano Ronaldo </a:t>
            </a:r>
          </a:p>
        </p:txBody>
      </p:sp>
      <p:sp>
        <p:nvSpPr>
          <p:cNvPr id="179" name="Text Box 7"/>
          <p:cNvSpPr txBox="1"/>
          <p:nvPr/>
        </p:nvSpPr>
        <p:spPr>
          <a:xfrm>
            <a:off x="5306960" y="3731347"/>
            <a:ext cx="3816351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Mario Götze</a:t>
            </a:r>
          </a:p>
        </p:txBody>
      </p:sp>
      <p:sp>
        <p:nvSpPr>
          <p:cNvPr id="180" name="Text Box 8"/>
          <p:cNvSpPr txBox="1"/>
          <p:nvPr/>
        </p:nvSpPr>
        <p:spPr>
          <a:xfrm>
            <a:off x="5284851" y="4797152"/>
            <a:ext cx="3779839" cy="99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Robert Lewandowski</a:t>
            </a:r>
          </a:p>
        </p:txBody>
      </p:sp>
      <p:sp>
        <p:nvSpPr>
          <p:cNvPr id="181" name="Text Box 9"/>
          <p:cNvSpPr txBox="1"/>
          <p:nvPr/>
        </p:nvSpPr>
        <p:spPr>
          <a:xfrm>
            <a:off x="323850" y="2290763"/>
            <a:ext cx="8534400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Sortiere absteigend nach dem aktuell Marktwert!!!</a:t>
            </a:r>
          </a:p>
        </p:txBody>
      </p:sp>
      <p:grpSp>
        <p:nvGrpSpPr>
          <p:cNvPr id="184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182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83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85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Sport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8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 – Richtige Antwort</a:t>
            </a:r>
          </a:p>
        </p:txBody>
      </p:sp>
      <p:grpSp>
        <p:nvGrpSpPr>
          <p:cNvPr id="193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189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90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91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92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94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Sport</a:t>
            </a:r>
          </a:p>
        </p:txBody>
      </p:sp>
      <p:pic>
        <p:nvPicPr>
          <p:cNvPr id="195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438" y="2708275"/>
            <a:ext cx="1662112" cy="1873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rafik 4" descr="Grafik 4"/>
          <p:cNvPicPr>
            <a:picLocks noChangeAspect="1"/>
          </p:cNvPicPr>
          <p:nvPr/>
        </p:nvPicPr>
        <p:blipFill>
          <a:blip r:embed="rId3">
            <a:extLst/>
          </a:blip>
          <a:srcRect l="35210" t="0" r="0" b="0"/>
          <a:stretch>
            <a:fillRect/>
          </a:stretch>
        </p:blipFill>
        <p:spPr>
          <a:xfrm>
            <a:off x="6913563" y="2724670"/>
            <a:ext cx="1773238" cy="1856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rcRect l="21629" t="0" r="2665" b="15349"/>
          <a:stretch>
            <a:fillRect/>
          </a:stretch>
        </p:blipFill>
        <p:spPr>
          <a:xfrm>
            <a:off x="2673350" y="2743639"/>
            <a:ext cx="1220788" cy="1923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rafik 6" descr="Grafik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51387" y="2720975"/>
            <a:ext cx="1304926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extfeld 7"/>
          <p:cNvSpPr txBox="1"/>
          <p:nvPr/>
        </p:nvSpPr>
        <p:spPr>
          <a:xfrm>
            <a:off x="350519" y="4868862"/>
            <a:ext cx="15913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110 Mio. </a:t>
            </a:r>
          </a:p>
        </p:txBody>
      </p:sp>
      <p:sp>
        <p:nvSpPr>
          <p:cNvPr id="200" name="Textfeld 13"/>
          <p:cNvSpPr txBox="1"/>
          <p:nvPr/>
        </p:nvSpPr>
        <p:spPr>
          <a:xfrm>
            <a:off x="2563494" y="4868862"/>
            <a:ext cx="15913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60 Mio. </a:t>
            </a:r>
          </a:p>
        </p:txBody>
      </p:sp>
      <p:sp>
        <p:nvSpPr>
          <p:cNvPr id="201" name="Textfeld 14"/>
          <p:cNvSpPr txBox="1"/>
          <p:nvPr/>
        </p:nvSpPr>
        <p:spPr>
          <a:xfrm>
            <a:off x="4762182" y="4868862"/>
            <a:ext cx="159131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50 Mio. </a:t>
            </a:r>
          </a:p>
        </p:txBody>
      </p:sp>
      <p:sp>
        <p:nvSpPr>
          <p:cNvPr id="202" name="Textfeld 15"/>
          <p:cNvSpPr txBox="1"/>
          <p:nvPr/>
        </p:nvSpPr>
        <p:spPr>
          <a:xfrm>
            <a:off x="6925944" y="4868862"/>
            <a:ext cx="159131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12 Mio.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5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</a:t>
            </a:r>
          </a:p>
        </p:txBody>
      </p:sp>
      <p:sp>
        <p:nvSpPr>
          <p:cNvPr id="206" name="Text Box 5"/>
          <p:cNvSpPr txBox="1"/>
          <p:nvPr/>
        </p:nvSpPr>
        <p:spPr>
          <a:xfrm>
            <a:off x="293395" y="4108698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10000 Bäume </a:t>
            </a:r>
          </a:p>
        </p:txBody>
      </p:sp>
      <p:sp>
        <p:nvSpPr>
          <p:cNvPr id="207" name="Text Box 6"/>
          <p:cNvSpPr txBox="1"/>
          <p:nvPr/>
        </p:nvSpPr>
        <p:spPr>
          <a:xfrm>
            <a:off x="341312" y="5157192"/>
            <a:ext cx="3779838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27000 Bäume </a:t>
            </a:r>
          </a:p>
        </p:txBody>
      </p:sp>
      <p:sp>
        <p:nvSpPr>
          <p:cNvPr id="208" name="Text Box 7"/>
          <p:cNvSpPr txBox="1"/>
          <p:nvPr/>
        </p:nvSpPr>
        <p:spPr>
          <a:xfrm>
            <a:off x="5220072" y="4108698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15000 Bäume </a:t>
            </a:r>
          </a:p>
        </p:txBody>
      </p:sp>
      <p:sp>
        <p:nvSpPr>
          <p:cNvPr id="209" name="Text Box 8"/>
          <p:cNvSpPr txBox="1"/>
          <p:nvPr/>
        </p:nvSpPr>
        <p:spPr>
          <a:xfrm>
            <a:off x="5292080" y="5157192"/>
            <a:ext cx="3779839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8000 Bäume </a:t>
            </a:r>
          </a:p>
        </p:txBody>
      </p:sp>
      <p:sp>
        <p:nvSpPr>
          <p:cNvPr id="210" name="Text Box 9"/>
          <p:cNvSpPr txBox="1"/>
          <p:nvPr/>
        </p:nvSpPr>
        <p:spPr>
          <a:xfrm>
            <a:off x="323850" y="2290763"/>
            <a:ext cx="8534400" cy="1238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200"/>
              </a:spcBef>
            </a:pPr>
            <a:r>
              <a:t>Frage: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Wie viele Bäume werden weltweit pro Tag das Klo hinunter gespült-in Form von Toilettenpapier?</a:t>
            </a:r>
          </a:p>
        </p:txBody>
      </p:sp>
      <p:grpSp>
        <p:nvGrpSpPr>
          <p:cNvPr id="213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211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12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14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Unnützes Wissen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7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 – Richtige Antwort</a:t>
            </a:r>
          </a:p>
        </p:txBody>
      </p:sp>
      <p:grpSp>
        <p:nvGrpSpPr>
          <p:cNvPr id="222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218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19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20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21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23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Unnützes Wissen </a:t>
            </a:r>
          </a:p>
        </p:txBody>
      </p:sp>
      <p:pic>
        <p:nvPicPr>
          <p:cNvPr id="224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1801" y="2260103"/>
            <a:ext cx="4293098" cy="4293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7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</a:t>
            </a:r>
          </a:p>
        </p:txBody>
      </p:sp>
      <p:sp>
        <p:nvSpPr>
          <p:cNvPr id="228" name="Text Box 5"/>
          <p:cNvSpPr txBox="1"/>
          <p:nvPr/>
        </p:nvSpPr>
        <p:spPr>
          <a:xfrm>
            <a:off x="745102" y="3666020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Pferd Araber </a:t>
            </a:r>
          </a:p>
        </p:txBody>
      </p:sp>
      <p:sp>
        <p:nvSpPr>
          <p:cNvPr id="229" name="Text Box 6"/>
          <p:cNvSpPr txBox="1"/>
          <p:nvPr/>
        </p:nvSpPr>
        <p:spPr>
          <a:xfrm>
            <a:off x="683568" y="5085184"/>
            <a:ext cx="4697437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Hausrind männlich </a:t>
            </a:r>
          </a:p>
        </p:txBody>
      </p:sp>
      <p:sp>
        <p:nvSpPr>
          <p:cNvPr id="230" name="Text Box 7"/>
          <p:cNvSpPr txBox="1"/>
          <p:nvPr/>
        </p:nvSpPr>
        <p:spPr>
          <a:xfrm>
            <a:off x="6001146" y="3698814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Dromedar</a:t>
            </a:r>
          </a:p>
        </p:txBody>
      </p:sp>
      <p:sp>
        <p:nvSpPr>
          <p:cNvPr id="231" name="Text Box 8"/>
          <p:cNvSpPr txBox="1"/>
          <p:nvPr/>
        </p:nvSpPr>
        <p:spPr>
          <a:xfrm>
            <a:off x="6037657" y="5085184"/>
            <a:ext cx="3779839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Zebra</a:t>
            </a:r>
          </a:p>
        </p:txBody>
      </p:sp>
      <p:sp>
        <p:nvSpPr>
          <p:cNvPr id="232" name="Text Box 9"/>
          <p:cNvSpPr txBox="1"/>
          <p:nvPr/>
        </p:nvSpPr>
        <p:spPr>
          <a:xfrm>
            <a:off x="323850" y="2290763"/>
            <a:ext cx="8534400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Sortiere nach aufsteigend Gewicht!</a:t>
            </a:r>
          </a:p>
        </p:txBody>
      </p:sp>
      <p:grpSp>
        <p:nvGrpSpPr>
          <p:cNvPr id="235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233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34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36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Unnützes Wissen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" name="Text Box 4"/>
          <p:cNvSpPr txBox="1"/>
          <p:nvPr/>
        </p:nvSpPr>
        <p:spPr>
          <a:xfrm>
            <a:off x="304800" y="1052512"/>
            <a:ext cx="8534400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900"/>
              </a:spcBef>
              <a:defRPr b="1" sz="3200"/>
            </a:lvl1pPr>
          </a:lstStyle>
          <a:p>
            <a:pPr/>
            <a:r>
              <a:t>Game (alle Gruppe) </a:t>
            </a:r>
          </a:p>
        </p:txBody>
      </p:sp>
      <p:sp>
        <p:nvSpPr>
          <p:cNvPr id="27" name="Text Box 6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</a:t>
            </a:r>
          </a:p>
        </p:txBody>
      </p:sp>
      <p:sp>
        <p:nvSpPr>
          <p:cNvPr id="28" name="Text Box 11"/>
          <p:cNvSpPr txBox="1"/>
          <p:nvPr/>
        </p:nvSpPr>
        <p:spPr>
          <a:xfrm>
            <a:off x="176212" y="2276475"/>
            <a:ext cx="8534401" cy="60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400"/>
              </a:spcBef>
            </a:pPr>
            <a:r>
              <a:t>Frage: </a:t>
            </a:r>
            <a:br/>
            <a:r>
              <a:rPr sz="2400"/>
              <a:t>Welches Wort ist gesucht?</a:t>
            </a:r>
          </a:p>
        </p:txBody>
      </p:sp>
      <p:grpSp>
        <p:nvGrpSpPr>
          <p:cNvPr id="31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29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0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pic>
        <p:nvPicPr>
          <p:cNvPr id="32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rcRect l="2063" t="4109" r="3667" b="14314"/>
          <a:stretch>
            <a:fillRect/>
          </a:stretch>
        </p:blipFill>
        <p:spPr>
          <a:xfrm>
            <a:off x="2233041" y="3068960"/>
            <a:ext cx="4680522" cy="3240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9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 – Richtige Antwort</a:t>
            </a:r>
          </a:p>
        </p:txBody>
      </p:sp>
      <p:grpSp>
        <p:nvGrpSpPr>
          <p:cNvPr id="244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240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41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42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43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45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Unnützes Wissen </a:t>
            </a:r>
          </a:p>
        </p:txBody>
      </p:sp>
      <p:pic>
        <p:nvPicPr>
          <p:cNvPr id="246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200" y="2786277"/>
            <a:ext cx="2123086" cy="1440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rafik 2" descr="Grafik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150" y="2786277"/>
            <a:ext cx="2009526" cy="1440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Grafik 3" descr="Grafik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9506" y="2815003"/>
            <a:ext cx="2160241" cy="144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Grafik 4" descr="Grafik 4"/>
          <p:cNvPicPr>
            <a:picLocks noChangeAspect="1"/>
          </p:cNvPicPr>
          <p:nvPr/>
        </p:nvPicPr>
        <p:blipFill>
          <a:blip r:embed="rId5">
            <a:extLst/>
          </a:blip>
          <a:srcRect l="13539" t="12201" r="10299" b="19550"/>
          <a:stretch>
            <a:fillRect/>
          </a:stretch>
        </p:blipFill>
        <p:spPr>
          <a:xfrm>
            <a:off x="4802254" y="2815003"/>
            <a:ext cx="1999607" cy="138270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feld 5"/>
          <p:cNvSpPr txBox="1"/>
          <p:nvPr/>
        </p:nvSpPr>
        <p:spPr>
          <a:xfrm>
            <a:off x="2523746" y="4303381"/>
            <a:ext cx="1958845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450 KG</a:t>
            </a:r>
          </a:p>
        </p:txBody>
      </p:sp>
      <p:sp>
        <p:nvSpPr>
          <p:cNvPr id="251" name="Textfeld 11"/>
          <p:cNvSpPr txBox="1"/>
          <p:nvPr/>
        </p:nvSpPr>
        <p:spPr>
          <a:xfrm>
            <a:off x="356870" y="4289233"/>
            <a:ext cx="1958844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400 KG</a:t>
            </a:r>
          </a:p>
        </p:txBody>
      </p:sp>
      <p:sp>
        <p:nvSpPr>
          <p:cNvPr id="252" name="Textfeld 12"/>
          <p:cNvSpPr txBox="1"/>
          <p:nvPr/>
        </p:nvSpPr>
        <p:spPr>
          <a:xfrm>
            <a:off x="6936566" y="4304236"/>
            <a:ext cx="195884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1000 KG</a:t>
            </a:r>
          </a:p>
        </p:txBody>
      </p:sp>
      <p:sp>
        <p:nvSpPr>
          <p:cNvPr id="253" name="Textfeld 13"/>
          <p:cNvSpPr txBox="1"/>
          <p:nvPr/>
        </p:nvSpPr>
        <p:spPr>
          <a:xfrm>
            <a:off x="4924414" y="4289233"/>
            <a:ext cx="195884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600 KG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6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  <p:sp>
        <p:nvSpPr>
          <p:cNvPr id="257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</a:t>
            </a:r>
          </a:p>
        </p:txBody>
      </p:sp>
      <p:sp>
        <p:nvSpPr>
          <p:cNvPr id="258" name="Text Box 9"/>
          <p:cNvSpPr txBox="1"/>
          <p:nvPr/>
        </p:nvSpPr>
        <p:spPr>
          <a:xfrm>
            <a:off x="323850" y="2290763"/>
            <a:ext cx="8534400" cy="155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In wie vielen Kapitel der Bibel kommt Abrahmen vor?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 </a:t>
            </a:r>
          </a:p>
        </p:txBody>
      </p:sp>
      <p:grpSp>
        <p:nvGrpSpPr>
          <p:cNvPr id="261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259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60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62" name="Textfeld 2"/>
          <p:cNvSpPr txBox="1"/>
          <p:nvPr/>
        </p:nvSpPr>
        <p:spPr>
          <a:xfrm>
            <a:off x="1521376" y="4149080"/>
            <a:ext cx="2644864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/>
            </a:lvl1pPr>
          </a:lstStyle>
          <a:p>
            <a:pPr/>
            <a:r>
              <a:t>10</a:t>
            </a:r>
          </a:p>
        </p:txBody>
      </p:sp>
      <p:sp>
        <p:nvSpPr>
          <p:cNvPr id="263" name="Textfeld 11"/>
          <p:cNvSpPr txBox="1"/>
          <p:nvPr/>
        </p:nvSpPr>
        <p:spPr>
          <a:xfrm>
            <a:off x="1521376" y="5118953"/>
            <a:ext cx="2644864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/>
            </a:lvl1pPr>
          </a:lstStyle>
          <a:p>
            <a:pPr/>
            <a:r>
              <a:t>12</a:t>
            </a:r>
          </a:p>
        </p:txBody>
      </p:sp>
      <p:sp>
        <p:nvSpPr>
          <p:cNvPr id="264" name="Textfeld 12"/>
          <p:cNvSpPr txBox="1"/>
          <p:nvPr/>
        </p:nvSpPr>
        <p:spPr>
          <a:xfrm>
            <a:off x="5985872" y="4191710"/>
            <a:ext cx="2644865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/>
            </a:lvl1pPr>
          </a:lstStyle>
          <a:p>
            <a:pPr/>
            <a:r>
              <a:t>15</a:t>
            </a:r>
          </a:p>
        </p:txBody>
      </p:sp>
      <p:sp>
        <p:nvSpPr>
          <p:cNvPr id="265" name="Textfeld 13"/>
          <p:cNvSpPr txBox="1"/>
          <p:nvPr/>
        </p:nvSpPr>
        <p:spPr>
          <a:xfrm>
            <a:off x="6170982" y="5118953"/>
            <a:ext cx="2644865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/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8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 – Richtige Antwort</a:t>
            </a:r>
          </a:p>
        </p:txBody>
      </p:sp>
      <p:grpSp>
        <p:nvGrpSpPr>
          <p:cNvPr id="273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269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70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71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72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74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  <p:pic>
        <p:nvPicPr>
          <p:cNvPr id="275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5047" y="2165853"/>
            <a:ext cx="4581130" cy="4581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8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</a:t>
            </a:r>
          </a:p>
        </p:txBody>
      </p:sp>
      <p:sp>
        <p:nvSpPr>
          <p:cNvPr id="279" name="Text Box 5"/>
          <p:cNvSpPr txBox="1"/>
          <p:nvPr/>
        </p:nvSpPr>
        <p:spPr>
          <a:xfrm>
            <a:off x="468312" y="3573462"/>
            <a:ext cx="3816351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1</a:t>
            </a:r>
          </a:p>
        </p:txBody>
      </p:sp>
      <p:sp>
        <p:nvSpPr>
          <p:cNvPr id="280" name="Text Box 6"/>
          <p:cNvSpPr txBox="1"/>
          <p:nvPr/>
        </p:nvSpPr>
        <p:spPr>
          <a:xfrm>
            <a:off x="504825" y="4581525"/>
            <a:ext cx="3779838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2</a:t>
            </a:r>
          </a:p>
        </p:txBody>
      </p:sp>
      <p:sp>
        <p:nvSpPr>
          <p:cNvPr id="281" name="Text Box 7"/>
          <p:cNvSpPr txBox="1"/>
          <p:nvPr/>
        </p:nvSpPr>
        <p:spPr>
          <a:xfrm>
            <a:off x="4859337" y="3573462"/>
            <a:ext cx="3816351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3</a:t>
            </a:r>
          </a:p>
        </p:txBody>
      </p:sp>
      <p:sp>
        <p:nvSpPr>
          <p:cNvPr id="282" name="Text Box 8"/>
          <p:cNvSpPr txBox="1"/>
          <p:nvPr/>
        </p:nvSpPr>
        <p:spPr>
          <a:xfrm>
            <a:off x="4895850" y="4581525"/>
            <a:ext cx="3779838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4</a:t>
            </a:r>
          </a:p>
        </p:txBody>
      </p:sp>
      <p:sp>
        <p:nvSpPr>
          <p:cNvPr id="283" name="Text Box 9"/>
          <p:cNvSpPr txBox="1"/>
          <p:nvPr/>
        </p:nvSpPr>
        <p:spPr>
          <a:xfrm>
            <a:off x="323850" y="2290763"/>
            <a:ext cx="8534400" cy="76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Wie viele Freunde trösten und klagen Hiob in seiner Trauer an? </a:t>
            </a:r>
          </a:p>
        </p:txBody>
      </p:sp>
      <p:grpSp>
        <p:nvGrpSpPr>
          <p:cNvPr id="286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284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85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87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0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 – Richtige Antwort</a:t>
            </a:r>
          </a:p>
        </p:txBody>
      </p:sp>
      <p:grpSp>
        <p:nvGrpSpPr>
          <p:cNvPr id="295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291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92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93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294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296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  <p:sp>
        <p:nvSpPr>
          <p:cNvPr id="297" name="Textfeld 11"/>
          <p:cNvSpPr txBox="1"/>
          <p:nvPr/>
        </p:nvSpPr>
        <p:spPr>
          <a:xfrm>
            <a:off x="309563" y="3429000"/>
            <a:ext cx="8535987" cy="172348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t>Erklärung: </a:t>
            </a:r>
            <a:r>
              <a:rPr sz="4000"/>
              <a:t>3</a:t>
            </a:r>
            <a: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t>Die Freunde suchen nach einer verborgenen Sünde in Hiobs Leben, um so erklären zu können, warum ihm so viel Leid passierte.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0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</a:t>
            </a:r>
          </a:p>
        </p:txBody>
      </p:sp>
      <p:sp>
        <p:nvSpPr>
          <p:cNvPr id="301" name="Text Box 9"/>
          <p:cNvSpPr txBox="1"/>
          <p:nvPr/>
        </p:nvSpPr>
        <p:spPr>
          <a:xfrm>
            <a:off x="323850" y="2290763"/>
            <a:ext cx="8534400" cy="9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Was geschah früher? Sortiere!</a:t>
            </a:r>
          </a:p>
        </p:txBody>
      </p:sp>
      <p:grpSp>
        <p:nvGrpSpPr>
          <p:cNvPr id="304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302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03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305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  <p:sp>
        <p:nvSpPr>
          <p:cNvPr id="306" name="Textfeld 1"/>
          <p:cNvSpPr txBox="1"/>
          <p:nvPr/>
        </p:nvSpPr>
        <p:spPr>
          <a:xfrm>
            <a:off x="665555" y="4055626"/>
            <a:ext cx="3724986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Gefangennahme von Lot (Sohn Abraham) </a:t>
            </a:r>
          </a:p>
        </p:txBody>
      </p:sp>
      <p:sp>
        <p:nvSpPr>
          <p:cNvPr id="307" name="Textfeld 10"/>
          <p:cNvSpPr txBox="1"/>
          <p:nvPr/>
        </p:nvSpPr>
        <p:spPr>
          <a:xfrm>
            <a:off x="5697840" y="4119219"/>
            <a:ext cx="2284825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Turmbau zu Babel </a:t>
            </a:r>
          </a:p>
        </p:txBody>
      </p:sp>
      <p:sp>
        <p:nvSpPr>
          <p:cNvPr id="308" name="Textfeld 11"/>
          <p:cNvSpPr txBox="1"/>
          <p:nvPr/>
        </p:nvSpPr>
        <p:spPr>
          <a:xfrm>
            <a:off x="5655243" y="5155020"/>
            <a:ext cx="3182672" cy="129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Abram wird zu Abraham umbenannt</a:t>
            </a:r>
          </a:p>
        </p:txBody>
      </p:sp>
      <p:sp>
        <p:nvSpPr>
          <p:cNvPr id="309" name="Textfeld 12"/>
          <p:cNvSpPr txBox="1"/>
          <p:nvPr/>
        </p:nvSpPr>
        <p:spPr>
          <a:xfrm>
            <a:off x="665555" y="5306502"/>
            <a:ext cx="2284826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Brudermord von Abel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2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 – Richtige Antwort</a:t>
            </a:r>
          </a:p>
        </p:txBody>
      </p:sp>
      <p:grpSp>
        <p:nvGrpSpPr>
          <p:cNvPr id="317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313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14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15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16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318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  <p:pic>
        <p:nvPicPr>
          <p:cNvPr id="319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973" y="2712367"/>
            <a:ext cx="2057374" cy="144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Grafik 3" descr="Grafik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150" y="2701776"/>
            <a:ext cx="1296145" cy="1441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2728916"/>
            <a:ext cx="1913570" cy="144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Grafik 6" descr="Grafik 6"/>
          <p:cNvPicPr>
            <a:picLocks noChangeAspect="1"/>
          </p:cNvPicPr>
          <p:nvPr/>
        </p:nvPicPr>
        <p:blipFill>
          <a:blip r:embed="rId5">
            <a:extLst/>
          </a:blip>
          <a:srcRect l="14579" t="0" r="0" b="0"/>
          <a:stretch>
            <a:fillRect/>
          </a:stretch>
        </p:blipFill>
        <p:spPr>
          <a:xfrm>
            <a:off x="6819178" y="2688958"/>
            <a:ext cx="2050309" cy="144016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extfeld 7"/>
          <p:cNvSpPr txBox="1"/>
          <p:nvPr/>
        </p:nvSpPr>
        <p:spPr>
          <a:xfrm>
            <a:off x="350519" y="4169076"/>
            <a:ext cx="1145076" cy="129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t>Kain</a:t>
            </a:r>
          </a:p>
          <a:p>
            <a:pPr algn="ctr">
              <a:defRPr sz="2800"/>
            </a:pPr>
            <a:r>
              <a:t>&amp; </a:t>
            </a:r>
          </a:p>
          <a:p>
            <a:pPr algn="ctr">
              <a:defRPr sz="2800"/>
            </a:pPr>
            <a:r>
              <a:t>Abel </a:t>
            </a:r>
          </a:p>
        </p:txBody>
      </p:sp>
      <p:sp>
        <p:nvSpPr>
          <p:cNvPr id="324" name="Textfeld 11"/>
          <p:cNvSpPr txBox="1"/>
          <p:nvPr/>
        </p:nvSpPr>
        <p:spPr>
          <a:xfrm>
            <a:off x="2413358" y="4143440"/>
            <a:ext cx="1513573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pPr/>
            <a:r>
              <a:t>Turmbau zu Babel</a:t>
            </a:r>
          </a:p>
        </p:txBody>
      </p:sp>
      <p:sp>
        <p:nvSpPr>
          <p:cNvPr id="325" name="Textfeld 12"/>
          <p:cNvSpPr txBox="1"/>
          <p:nvPr/>
        </p:nvSpPr>
        <p:spPr>
          <a:xfrm>
            <a:off x="4956246" y="4169076"/>
            <a:ext cx="114507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pPr/>
            <a:r>
              <a:t>Lot</a:t>
            </a:r>
          </a:p>
        </p:txBody>
      </p:sp>
      <p:sp>
        <p:nvSpPr>
          <p:cNvPr id="326" name="Textfeld 13"/>
          <p:cNvSpPr txBox="1"/>
          <p:nvPr/>
        </p:nvSpPr>
        <p:spPr>
          <a:xfrm>
            <a:off x="7028461" y="4152527"/>
            <a:ext cx="1771370" cy="89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pPr/>
            <a:r>
              <a:t>Names-änderung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9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</a:t>
            </a:r>
          </a:p>
        </p:txBody>
      </p:sp>
      <p:sp>
        <p:nvSpPr>
          <p:cNvPr id="330" name="Text Box 5"/>
          <p:cNvSpPr txBox="1"/>
          <p:nvPr/>
        </p:nvSpPr>
        <p:spPr>
          <a:xfrm>
            <a:off x="947375" y="3717032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Johannes</a:t>
            </a:r>
          </a:p>
        </p:txBody>
      </p:sp>
      <p:sp>
        <p:nvSpPr>
          <p:cNvPr id="331" name="Text Box 6"/>
          <p:cNvSpPr txBox="1"/>
          <p:nvPr/>
        </p:nvSpPr>
        <p:spPr>
          <a:xfrm>
            <a:off x="947375" y="5126768"/>
            <a:ext cx="3779838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Markus</a:t>
            </a:r>
          </a:p>
        </p:txBody>
      </p:sp>
      <p:sp>
        <p:nvSpPr>
          <p:cNvPr id="332" name="Text Box 7"/>
          <p:cNvSpPr txBox="1"/>
          <p:nvPr/>
        </p:nvSpPr>
        <p:spPr>
          <a:xfrm>
            <a:off x="5975648" y="3717032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Matthäus</a:t>
            </a:r>
          </a:p>
        </p:txBody>
      </p:sp>
      <p:sp>
        <p:nvSpPr>
          <p:cNvPr id="333" name="Text Box 8"/>
          <p:cNvSpPr txBox="1"/>
          <p:nvPr/>
        </p:nvSpPr>
        <p:spPr>
          <a:xfrm>
            <a:off x="6012160" y="5126768"/>
            <a:ext cx="3779839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Lukas</a:t>
            </a:r>
          </a:p>
        </p:txBody>
      </p:sp>
      <p:sp>
        <p:nvSpPr>
          <p:cNvPr id="334" name="Text Box 9"/>
          <p:cNvSpPr txBox="1"/>
          <p:nvPr/>
        </p:nvSpPr>
        <p:spPr>
          <a:xfrm>
            <a:off x="323850" y="2290763"/>
            <a:ext cx="8534400" cy="9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Wer gehört nicht dazu??</a:t>
            </a:r>
          </a:p>
        </p:txBody>
      </p:sp>
      <p:grpSp>
        <p:nvGrpSpPr>
          <p:cNvPr id="337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335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36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338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1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 – Richtige Antwort</a:t>
            </a:r>
          </a:p>
        </p:txBody>
      </p:sp>
      <p:grpSp>
        <p:nvGrpSpPr>
          <p:cNvPr id="346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342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43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44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45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347" name="Text Box 9"/>
          <p:cNvSpPr txBox="1"/>
          <p:nvPr/>
        </p:nvSpPr>
        <p:spPr>
          <a:xfrm>
            <a:off x="323850" y="2290763"/>
            <a:ext cx="853440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200"/>
              </a:spcBef>
            </a:lvl1pPr>
          </a:lstStyle>
          <a:p>
            <a:pPr/>
            <a:r>
              <a:t>Frage</a:t>
            </a:r>
          </a:p>
        </p:txBody>
      </p:sp>
      <p:sp>
        <p:nvSpPr>
          <p:cNvPr id="348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  <p:pic>
        <p:nvPicPr>
          <p:cNvPr id="349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3500" y="2290763"/>
            <a:ext cx="4365105" cy="4365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2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</a:t>
            </a:r>
          </a:p>
        </p:txBody>
      </p:sp>
      <p:sp>
        <p:nvSpPr>
          <p:cNvPr id="353" name="Text Box 5"/>
          <p:cNvSpPr txBox="1"/>
          <p:nvPr/>
        </p:nvSpPr>
        <p:spPr>
          <a:xfrm>
            <a:off x="360363" y="3870440"/>
            <a:ext cx="381635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>
              <a:lnSpc>
                <a:spcPct val="90000"/>
              </a:lnSpc>
              <a:spcBef>
                <a:spcPts val="1600"/>
              </a:spcBef>
              <a:defRPr sz="2800"/>
            </a:pPr>
            <a:r>
              <a:t>Rahel Frau von Jakob</a:t>
            </a:r>
            <a:r>
              <a:rPr sz="1600"/>
              <a:t> </a:t>
            </a:r>
          </a:p>
        </p:txBody>
      </p:sp>
      <p:sp>
        <p:nvSpPr>
          <p:cNvPr id="354" name="Text Box 6"/>
          <p:cNvSpPr txBox="1"/>
          <p:nvPr/>
        </p:nvSpPr>
        <p:spPr>
          <a:xfrm>
            <a:off x="378619" y="5157192"/>
            <a:ext cx="3779838" cy="45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900"/>
              </a:spcBef>
              <a:defRPr sz="3200"/>
            </a:lvl1pPr>
          </a:lstStyle>
          <a:p>
            <a:pPr/>
            <a:r>
              <a:t>Josef aus Ägypten  </a:t>
            </a:r>
          </a:p>
        </p:txBody>
      </p:sp>
      <p:sp>
        <p:nvSpPr>
          <p:cNvPr id="355" name="Text Box 7"/>
          <p:cNvSpPr txBox="1"/>
          <p:nvPr/>
        </p:nvSpPr>
        <p:spPr>
          <a:xfrm>
            <a:off x="4884835" y="3852948"/>
            <a:ext cx="381635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Maria Mutter von Jesu </a:t>
            </a:r>
          </a:p>
        </p:txBody>
      </p:sp>
      <p:sp>
        <p:nvSpPr>
          <p:cNvPr id="356" name="Text Box 8"/>
          <p:cNvSpPr txBox="1"/>
          <p:nvPr/>
        </p:nvSpPr>
        <p:spPr>
          <a:xfrm>
            <a:off x="4921348" y="5229199"/>
            <a:ext cx="3779838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900"/>
              </a:spcBef>
              <a:defRPr sz="3200"/>
            </a:lvl1pPr>
          </a:lstStyle>
          <a:p>
            <a:pPr/>
            <a:r>
              <a:t>Lea Frau von Jakob  </a:t>
            </a:r>
          </a:p>
        </p:txBody>
      </p:sp>
      <p:sp>
        <p:nvSpPr>
          <p:cNvPr id="357" name="Text Box 9"/>
          <p:cNvSpPr txBox="1"/>
          <p:nvPr/>
        </p:nvSpPr>
        <p:spPr>
          <a:xfrm>
            <a:off x="323850" y="2290763"/>
            <a:ext cx="8534400" cy="9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Wer hat die meisten Kinder? </a:t>
            </a:r>
          </a:p>
        </p:txBody>
      </p:sp>
      <p:grpSp>
        <p:nvGrpSpPr>
          <p:cNvPr id="360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358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59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361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" name="Text Box 4"/>
          <p:cNvSpPr txBox="1"/>
          <p:nvPr/>
        </p:nvSpPr>
        <p:spPr>
          <a:xfrm>
            <a:off x="304800" y="1052512"/>
            <a:ext cx="8534400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900"/>
              </a:spcBef>
              <a:defRPr b="1" sz="3200"/>
            </a:lvl1pPr>
          </a:lstStyle>
          <a:p>
            <a:pPr/>
            <a:r>
              <a:t>Game</a:t>
            </a:r>
          </a:p>
        </p:txBody>
      </p:sp>
      <p:sp>
        <p:nvSpPr>
          <p:cNvPr id="36" name="Text Box 6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</a:t>
            </a:r>
          </a:p>
        </p:txBody>
      </p:sp>
      <p:pic>
        <p:nvPicPr>
          <p:cNvPr id="37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rcRect l="2063" t="4109" r="3667" b="14314"/>
          <a:stretch>
            <a:fillRect/>
          </a:stretch>
        </p:blipFill>
        <p:spPr>
          <a:xfrm>
            <a:off x="2231738" y="2276872"/>
            <a:ext cx="4680522" cy="324036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xtfeld 2"/>
          <p:cNvSpPr txBox="1"/>
          <p:nvPr/>
        </p:nvSpPr>
        <p:spPr>
          <a:xfrm>
            <a:off x="2139793" y="5560457"/>
            <a:ext cx="4877114" cy="94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B I N D U N G</a:t>
            </a:r>
          </a:p>
        </p:txBody>
      </p:sp>
      <p:grpSp>
        <p:nvGrpSpPr>
          <p:cNvPr id="43" name="AutoShape 11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39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0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1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2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4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 – Richtige Antwort</a:t>
            </a:r>
          </a:p>
        </p:txBody>
      </p:sp>
      <p:grpSp>
        <p:nvGrpSpPr>
          <p:cNvPr id="369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365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66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67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68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370" name="Text Box 9"/>
          <p:cNvSpPr txBox="1"/>
          <p:nvPr/>
        </p:nvSpPr>
        <p:spPr>
          <a:xfrm>
            <a:off x="323850" y="2290763"/>
            <a:ext cx="853440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200"/>
              </a:spcBef>
            </a:lvl1pPr>
          </a:lstStyle>
          <a:p>
            <a:pPr/>
            <a:r>
              <a:t>Frage</a:t>
            </a:r>
          </a:p>
        </p:txBody>
      </p:sp>
      <p:sp>
        <p:nvSpPr>
          <p:cNvPr id="371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Bibel</a:t>
            </a:r>
          </a:p>
        </p:txBody>
      </p:sp>
      <p:sp>
        <p:nvSpPr>
          <p:cNvPr id="372" name="Textfeld 11"/>
          <p:cNvSpPr txBox="1"/>
          <p:nvPr/>
        </p:nvSpPr>
        <p:spPr>
          <a:xfrm>
            <a:off x="309563" y="3429000"/>
            <a:ext cx="8535987" cy="94281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3600"/>
              </a:spcBef>
              <a:defRPr sz="6000"/>
            </a:lvl1pPr>
          </a:lstStyle>
          <a:p>
            <a:pPr/>
            <a:r>
              <a:t>Erklärung: Lea 6 Kinder </a:t>
            </a:r>
          </a:p>
        </p:txBody>
      </p:sp>
      <p:pic>
        <p:nvPicPr>
          <p:cNvPr id="373" name="Grafik 1" descr="Grafik 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5131915"/>
            <a:ext cx="1212727" cy="12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Grafik 7" descr="Grafik 7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2837" y="5131915"/>
            <a:ext cx="1212726" cy="12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Grafik 8" descr="Grafik 8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1002" y="5144475"/>
            <a:ext cx="1212727" cy="12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Grafik 9" descr="Grafik 9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781" y="5131915"/>
            <a:ext cx="1212726" cy="12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Grafik 11" descr="Grafik 1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9068" y="5147702"/>
            <a:ext cx="1212727" cy="1212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Grafik 12" descr="Grafik 1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5524" y="5131915"/>
            <a:ext cx="1212726" cy="1212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1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  <p:sp>
        <p:nvSpPr>
          <p:cNvPr id="382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</a:t>
            </a:r>
          </a:p>
        </p:txBody>
      </p:sp>
      <p:sp>
        <p:nvSpPr>
          <p:cNvPr id="383" name="Text Box 5"/>
          <p:cNvSpPr txBox="1"/>
          <p:nvPr/>
        </p:nvSpPr>
        <p:spPr>
          <a:xfrm>
            <a:off x="342900" y="3921919"/>
            <a:ext cx="424815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200"/>
              </a:spcBef>
            </a:lvl1pPr>
          </a:lstStyle>
          <a:p>
            <a:pPr/>
            <a:r>
              <a:t>Ca. 1/10 der deutschen Bevölkerung</a:t>
            </a:r>
          </a:p>
        </p:txBody>
      </p:sp>
      <p:sp>
        <p:nvSpPr>
          <p:cNvPr id="384" name="Text Box 6"/>
          <p:cNvSpPr txBox="1"/>
          <p:nvPr/>
        </p:nvSpPr>
        <p:spPr>
          <a:xfrm>
            <a:off x="325879" y="5319781"/>
            <a:ext cx="4211638" cy="28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200"/>
              </a:spcBef>
            </a:lvl1pPr>
          </a:lstStyle>
          <a:p>
            <a:pPr/>
            <a:r>
              <a:t>Ca. 20% der polnischen Bevölkerung</a:t>
            </a:r>
          </a:p>
        </p:txBody>
      </p:sp>
      <p:sp>
        <p:nvSpPr>
          <p:cNvPr id="385" name="Text Box 7"/>
          <p:cNvSpPr txBox="1"/>
          <p:nvPr/>
        </p:nvSpPr>
        <p:spPr>
          <a:xfrm>
            <a:off x="5399582" y="3929055"/>
            <a:ext cx="3816351" cy="28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200"/>
              </a:spcBef>
            </a:lvl1pPr>
          </a:lstStyle>
          <a:p>
            <a:pPr/>
            <a:r>
              <a:t>15 Millionen </a:t>
            </a:r>
          </a:p>
        </p:txBody>
      </p:sp>
      <p:sp>
        <p:nvSpPr>
          <p:cNvPr id="386" name="Text Box 8"/>
          <p:cNvSpPr txBox="1"/>
          <p:nvPr/>
        </p:nvSpPr>
        <p:spPr>
          <a:xfrm>
            <a:off x="5364162" y="4888121"/>
            <a:ext cx="3779838" cy="69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>
              <a:lnSpc>
                <a:spcPct val="90000"/>
              </a:lnSpc>
              <a:spcBef>
                <a:spcPts val="1200"/>
              </a:spcBef>
            </a:pPr>
            <a:r>
              <a:t>Genau so viele Einwohner </a:t>
            </a:r>
          </a:p>
          <a:p>
            <a:pPr marL="220663" indent="-220663">
              <a:lnSpc>
                <a:spcPct val="90000"/>
              </a:lnSpc>
              <a:spcBef>
                <a:spcPts val="1200"/>
              </a:spcBef>
            </a:pPr>
            <a:r>
              <a:t>wie es Handys in Ungarn gibt. </a:t>
            </a:r>
          </a:p>
        </p:txBody>
      </p:sp>
      <p:sp>
        <p:nvSpPr>
          <p:cNvPr id="387" name="Text Box 9"/>
          <p:cNvSpPr txBox="1"/>
          <p:nvPr/>
        </p:nvSpPr>
        <p:spPr>
          <a:xfrm>
            <a:off x="323850" y="2290763"/>
            <a:ext cx="8534400" cy="138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Wie viele Einwohner hat Österreich?</a:t>
            </a:r>
          </a:p>
        </p:txBody>
      </p:sp>
      <p:grpSp>
        <p:nvGrpSpPr>
          <p:cNvPr id="390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388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89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3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 – Richtige Antwort</a:t>
            </a:r>
          </a:p>
        </p:txBody>
      </p:sp>
      <p:grpSp>
        <p:nvGrpSpPr>
          <p:cNvPr id="398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394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95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96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397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399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  <p:pic>
        <p:nvPicPr>
          <p:cNvPr id="400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74" y="2204864"/>
            <a:ext cx="4221090" cy="4221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3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</a:t>
            </a:r>
          </a:p>
        </p:txBody>
      </p:sp>
      <p:grpSp>
        <p:nvGrpSpPr>
          <p:cNvPr id="406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404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05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407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  <p:sp>
        <p:nvSpPr>
          <p:cNvPr id="408" name="Rechteck 9"/>
          <p:cNvSpPr txBox="1"/>
          <p:nvPr/>
        </p:nvSpPr>
        <p:spPr>
          <a:xfrm>
            <a:off x="1051918" y="3212975"/>
            <a:ext cx="7040164" cy="164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5400">
                <a:ln w="12700" cap="flat">
                  <a:solidFill>
                    <a:srgbClr val="AA0057"/>
                  </a:solidFill>
                  <a:prstDash val="solid"/>
                  <a:round/>
                </a:ln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0" dist="38100" dir="2640000">
                    <a:srgbClr val="AA0057"/>
                  </a:outerShdw>
                </a:effectLst>
              </a:defRPr>
            </a:pPr>
            <a:r>
              <a:t>Joker, </a:t>
            </a:r>
          </a:p>
          <a:p>
            <a:pPr algn="ctr">
              <a:defRPr b="1" sz="5400">
                <a:ln w="12700" cap="flat">
                  <a:solidFill>
                    <a:srgbClr val="AA0057"/>
                  </a:solidFill>
                  <a:prstDash val="solid"/>
                  <a:round/>
                </a:ln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0" dist="38100" dir="2640000">
                    <a:srgbClr val="AA0057"/>
                  </a:outerShdw>
                </a:effectLst>
              </a:defRPr>
            </a:pPr>
            <a:r>
              <a:t>du erhältst 50 Punkte</a:t>
            </a:r>
          </a:p>
        </p:txBody>
      </p:sp>
      <p:grpSp>
        <p:nvGrpSpPr>
          <p:cNvPr id="413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409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10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11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12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6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</a:t>
            </a:r>
          </a:p>
        </p:txBody>
      </p:sp>
      <p:sp>
        <p:nvSpPr>
          <p:cNvPr id="417" name="Text Box 9"/>
          <p:cNvSpPr txBox="1"/>
          <p:nvPr/>
        </p:nvSpPr>
        <p:spPr>
          <a:xfrm>
            <a:off x="323850" y="2290763"/>
            <a:ext cx="8534400" cy="9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Wer war am längsten an der Macht im Alten Rom.</a:t>
            </a:r>
          </a:p>
        </p:txBody>
      </p:sp>
      <p:grpSp>
        <p:nvGrpSpPr>
          <p:cNvPr id="420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418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19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421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  <p:sp>
        <p:nvSpPr>
          <p:cNvPr id="422" name="Textfeld 2"/>
          <p:cNvSpPr txBox="1"/>
          <p:nvPr/>
        </p:nvSpPr>
        <p:spPr>
          <a:xfrm>
            <a:off x="802089" y="4080995"/>
            <a:ext cx="293289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Kaiser Nero 14 </a:t>
            </a:r>
          </a:p>
        </p:txBody>
      </p:sp>
      <p:sp>
        <p:nvSpPr>
          <p:cNvPr id="423" name="Textfeld 7"/>
          <p:cNvSpPr txBox="1"/>
          <p:nvPr/>
        </p:nvSpPr>
        <p:spPr>
          <a:xfrm>
            <a:off x="802089" y="4980623"/>
            <a:ext cx="293289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Kaiser Augustus 40</a:t>
            </a:r>
          </a:p>
        </p:txBody>
      </p:sp>
      <p:sp>
        <p:nvSpPr>
          <p:cNvPr id="424" name="Textfeld 8"/>
          <p:cNvSpPr txBox="1"/>
          <p:nvPr/>
        </p:nvSpPr>
        <p:spPr>
          <a:xfrm>
            <a:off x="5049161" y="4080993"/>
            <a:ext cx="293289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Kaiser Cäsar 5</a:t>
            </a:r>
          </a:p>
        </p:txBody>
      </p:sp>
      <p:sp>
        <p:nvSpPr>
          <p:cNvPr id="425" name="Textfeld 9"/>
          <p:cNvSpPr txBox="1"/>
          <p:nvPr/>
        </p:nvSpPr>
        <p:spPr>
          <a:xfrm>
            <a:off x="5053420" y="4980621"/>
            <a:ext cx="293289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Kaiser Konstantin 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8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 – Richtige Antwort</a:t>
            </a:r>
          </a:p>
        </p:txBody>
      </p:sp>
      <p:grpSp>
        <p:nvGrpSpPr>
          <p:cNvPr id="433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429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30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31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32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434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  <p:pic>
        <p:nvPicPr>
          <p:cNvPr id="435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2241848"/>
            <a:ext cx="4293097" cy="4293097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Textfeld 2"/>
          <p:cNvSpPr txBox="1"/>
          <p:nvPr/>
        </p:nvSpPr>
        <p:spPr>
          <a:xfrm>
            <a:off x="5590052" y="2616847"/>
            <a:ext cx="2716873" cy="293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t>Funfact:</a:t>
            </a:r>
          </a:p>
          <a:p>
            <a:pPr>
              <a:defRPr sz="4000"/>
            </a:pPr>
            <a:r>
              <a:t>Unter diesem Typ wurde Jesu geboren</a:t>
            </a:r>
            <a:r>
              <a:rPr sz="20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9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</a:t>
            </a:r>
          </a:p>
        </p:txBody>
      </p:sp>
      <p:grpSp>
        <p:nvGrpSpPr>
          <p:cNvPr id="444" name="Gruppieren 1"/>
          <p:cNvGrpSpPr/>
          <p:nvPr/>
        </p:nvGrpSpPr>
        <p:grpSpPr>
          <a:xfrm>
            <a:off x="468312" y="4077072"/>
            <a:ext cx="8207376" cy="1475780"/>
            <a:chOff x="0" y="0"/>
            <a:chExt cx="8207375" cy="1475779"/>
          </a:xfrm>
        </p:grpSpPr>
        <p:sp>
          <p:nvSpPr>
            <p:cNvPr id="440" name="Text Box 5"/>
            <p:cNvSpPr txBox="1"/>
            <p:nvPr/>
          </p:nvSpPr>
          <p:spPr>
            <a:xfrm>
              <a:off x="0" y="11112"/>
              <a:ext cx="3816350" cy="456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0663" indent="-220663">
                <a:lnSpc>
                  <a:spcPct val="90000"/>
                </a:lnSpc>
                <a:spcBef>
                  <a:spcPts val="1900"/>
                </a:spcBef>
                <a:defRPr sz="3200"/>
              </a:lvl1pPr>
            </a:lstStyle>
            <a:p>
              <a:pPr/>
              <a:r>
                <a:t>Sofia</a:t>
              </a:r>
            </a:p>
          </p:txBody>
        </p:sp>
        <p:sp>
          <p:nvSpPr>
            <p:cNvPr id="441" name="Text Box 6"/>
            <p:cNvSpPr txBox="1"/>
            <p:nvPr/>
          </p:nvSpPr>
          <p:spPr>
            <a:xfrm>
              <a:off x="36512" y="1019175"/>
              <a:ext cx="3779839" cy="456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0663" indent="-220663">
                <a:lnSpc>
                  <a:spcPct val="90000"/>
                </a:lnSpc>
                <a:spcBef>
                  <a:spcPts val="1900"/>
                </a:spcBef>
                <a:defRPr sz="3200"/>
              </a:lvl1pPr>
            </a:lstStyle>
            <a:p>
              <a:pPr/>
              <a:r>
                <a:t>Tallinn</a:t>
              </a:r>
            </a:p>
          </p:txBody>
        </p:sp>
        <p:sp>
          <p:nvSpPr>
            <p:cNvPr id="442" name="Text Box 7"/>
            <p:cNvSpPr txBox="1"/>
            <p:nvPr/>
          </p:nvSpPr>
          <p:spPr>
            <a:xfrm>
              <a:off x="4378325" y="0"/>
              <a:ext cx="3816351" cy="456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0663" indent="-220663">
                <a:lnSpc>
                  <a:spcPct val="90000"/>
                </a:lnSpc>
                <a:spcBef>
                  <a:spcPts val="1900"/>
                </a:spcBef>
                <a:defRPr sz="3200"/>
              </a:lvl1pPr>
            </a:lstStyle>
            <a:p>
              <a:pPr/>
              <a:r>
                <a:t>Prag</a:t>
              </a:r>
            </a:p>
          </p:txBody>
        </p:sp>
        <p:sp>
          <p:nvSpPr>
            <p:cNvPr id="443" name="Text Box 8"/>
            <p:cNvSpPr txBox="1"/>
            <p:nvPr/>
          </p:nvSpPr>
          <p:spPr>
            <a:xfrm>
              <a:off x="4427537" y="1019175"/>
              <a:ext cx="3779839" cy="456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0663" indent="-220663">
                <a:lnSpc>
                  <a:spcPct val="90000"/>
                </a:lnSpc>
                <a:spcBef>
                  <a:spcPts val="1900"/>
                </a:spcBef>
                <a:defRPr sz="3200"/>
              </a:lvl1pPr>
            </a:lstStyle>
            <a:p>
              <a:pPr/>
              <a:r>
                <a:t>Split</a:t>
              </a:r>
            </a:p>
          </p:txBody>
        </p:sp>
      </p:grpSp>
      <p:sp>
        <p:nvSpPr>
          <p:cNvPr id="445" name="Text Box 9"/>
          <p:cNvSpPr txBox="1"/>
          <p:nvPr/>
        </p:nvSpPr>
        <p:spPr>
          <a:xfrm>
            <a:off x="311150" y="2293143"/>
            <a:ext cx="8534400" cy="9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Was ist keine Hauptstadt? </a:t>
            </a:r>
          </a:p>
        </p:txBody>
      </p:sp>
      <p:grpSp>
        <p:nvGrpSpPr>
          <p:cNvPr id="448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446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47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449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2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 – Richtige Antwort</a:t>
            </a:r>
          </a:p>
        </p:txBody>
      </p:sp>
      <p:grpSp>
        <p:nvGrpSpPr>
          <p:cNvPr id="457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453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54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55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56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458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  <p:sp>
        <p:nvSpPr>
          <p:cNvPr id="459" name="Textfeld 11"/>
          <p:cNvSpPr txBox="1"/>
          <p:nvPr/>
        </p:nvSpPr>
        <p:spPr>
          <a:xfrm>
            <a:off x="2662238" y="5297751"/>
            <a:ext cx="3637955" cy="126202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  <a:defRPr sz="2400"/>
            </a:pPr>
            <a:r>
              <a:t>Split, </a:t>
            </a:r>
          </a:p>
          <a:p>
            <a:pPr>
              <a:lnSpc>
                <a:spcPct val="90000"/>
              </a:lnSpc>
              <a:spcBef>
                <a:spcPts val="1400"/>
              </a:spcBef>
              <a:defRPr sz="2400"/>
            </a:pPr>
            <a:r>
              <a:t>Zagreb ist die Hauptstadt von Kroatien. </a:t>
            </a:r>
          </a:p>
        </p:txBody>
      </p:sp>
      <p:pic>
        <p:nvPicPr>
          <p:cNvPr id="460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7861" y="2110607"/>
            <a:ext cx="3986449" cy="2940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3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</a:t>
            </a:r>
          </a:p>
        </p:txBody>
      </p:sp>
      <p:grpSp>
        <p:nvGrpSpPr>
          <p:cNvPr id="466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464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65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467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Allgemein Wissen</a:t>
            </a:r>
          </a:p>
        </p:txBody>
      </p:sp>
      <p:sp>
        <p:nvSpPr>
          <p:cNvPr id="468" name="Rechteck 9"/>
          <p:cNvSpPr txBox="1"/>
          <p:nvPr/>
        </p:nvSpPr>
        <p:spPr>
          <a:xfrm>
            <a:off x="1051918" y="3212975"/>
            <a:ext cx="7040164" cy="164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5400">
                <a:ln w="12700" cap="flat">
                  <a:solidFill>
                    <a:srgbClr val="AA0057"/>
                  </a:solidFill>
                  <a:prstDash val="solid"/>
                  <a:round/>
                </a:ln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0" dist="38100" dir="2640000">
                    <a:srgbClr val="AA0057"/>
                  </a:outerShdw>
                </a:effectLst>
              </a:defRPr>
            </a:pPr>
            <a:r>
              <a:t>Joker </a:t>
            </a:r>
          </a:p>
          <a:p>
            <a:pPr algn="ctr">
              <a:defRPr b="1" sz="5400">
                <a:ln w="12700" cap="flat">
                  <a:solidFill>
                    <a:srgbClr val="AA0057"/>
                  </a:solidFill>
                  <a:prstDash val="solid"/>
                  <a:round/>
                </a:ln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0" dist="38100" dir="2640000">
                    <a:srgbClr val="AA0057"/>
                  </a:outerShdw>
                </a:effectLst>
              </a:defRPr>
            </a:pPr>
            <a:r>
              <a:t>du erhältst 50 Punkte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1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  <p:sp>
        <p:nvSpPr>
          <p:cNvPr id="472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</a:t>
            </a:r>
          </a:p>
        </p:txBody>
      </p:sp>
      <p:sp>
        <p:nvSpPr>
          <p:cNvPr id="473" name="Text Box 5"/>
          <p:cNvSpPr txBox="1"/>
          <p:nvPr/>
        </p:nvSpPr>
        <p:spPr>
          <a:xfrm>
            <a:off x="611187" y="4104118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McDonalds</a:t>
            </a:r>
          </a:p>
        </p:txBody>
      </p:sp>
      <p:sp>
        <p:nvSpPr>
          <p:cNvPr id="474" name="Text Box 6"/>
          <p:cNvSpPr txBox="1"/>
          <p:nvPr/>
        </p:nvSpPr>
        <p:spPr>
          <a:xfrm>
            <a:off x="616664" y="5096797"/>
            <a:ext cx="3779838" cy="45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spcBef>
                <a:spcPts val="1900"/>
              </a:spcBef>
              <a:defRPr sz="3200"/>
            </a:lvl1pPr>
          </a:lstStyle>
          <a:p>
            <a:pPr/>
            <a:r>
              <a:t>Starbucks</a:t>
            </a:r>
          </a:p>
        </p:txBody>
      </p:sp>
      <p:sp>
        <p:nvSpPr>
          <p:cNvPr id="475" name="Text Box 7"/>
          <p:cNvSpPr txBox="1"/>
          <p:nvPr/>
        </p:nvSpPr>
        <p:spPr>
          <a:xfrm>
            <a:off x="4686239" y="4159517"/>
            <a:ext cx="3816351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900"/>
              </a:spcBef>
              <a:defRPr sz="3200"/>
            </a:lvl1pPr>
          </a:lstStyle>
          <a:p>
            <a:pPr/>
            <a:r>
              <a:t>Subway</a:t>
            </a:r>
          </a:p>
        </p:txBody>
      </p:sp>
      <p:sp>
        <p:nvSpPr>
          <p:cNvPr id="476" name="Text Box 8"/>
          <p:cNvSpPr txBox="1"/>
          <p:nvPr/>
        </p:nvSpPr>
        <p:spPr>
          <a:xfrm>
            <a:off x="4769644" y="5149036"/>
            <a:ext cx="3779839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900"/>
              </a:spcBef>
              <a:defRPr sz="3200"/>
            </a:lvl1pPr>
          </a:lstStyle>
          <a:p>
            <a:pPr/>
            <a:r>
              <a:t>Burger King</a:t>
            </a:r>
          </a:p>
        </p:txBody>
      </p:sp>
      <p:sp>
        <p:nvSpPr>
          <p:cNvPr id="477" name="Text Box 9"/>
          <p:cNvSpPr txBox="1"/>
          <p:nvPr/>
        </p:nvSpPr>
        <p:spPr>
          <a:xfrm>
            <a:off x="449262" y="2240764"/>
            <a:ext cx="8534401" cy="97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Wer hat die meisten Filialen weltweit?</a:t>
            </a:r>
          </a:p>
        </p:txBody>
      </p:sp>
      <p:grpSp>
        <p:nvGrpSpPr>
          <p:cNvPr id="480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478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79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</a:t>
            </a:r>
          </a:p>
        </p:txBody>
      </p:sp>
      <p:grpSp>
        <p:nvGrpSpPr>
          <p:cNvPr id="49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47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8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0" name="Text Box 4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Rätsel</a:t>
            </a:r>
          </a:p>
        </p:txBody>
      </p:sp>
      <p:sp>
        <p:nvSpPr>
          <p:cNvPr id="51" name="Text Box 11"/>
          <p:cNvSpPr txBox="1"/>
          <p:nvPr/>
        </p:nvSpPr>
        <p:spPr>
          <a:xfrm>
            <a:off x="320675" y="2153982"/>
            <a:ext cx="8534400" cy="60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400"/>
              </a:spcBef>
            </a:pPr>
            <a:r>
              <a:t>Frage: </a:t>
            </a:r>
            <a:br/>
            <a:r>
              <a:rPr sz="2400"/>
              <a:t>Welches Wort ist gesucht?</a:t>
            </a:r>
          </a:p>
        </p:txBody>
      </p:sp>
      <p:sp>
        <p:nvSpPr>
          <p:cNvPr id="52" name="Textfeld 2"/>
          <p:cNvSpPr txBox="1"/>
          <p:nvPr/>
        </p:nvSpPr>
        <p:spPr>
          <a:xfrm rot="20700000">
            <a:off x="1289496" y="3948957"/>
            <a:ext cx="1493532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/>
            </a:lvl1pPr>
          </a:lstStyle>
          <a:p>
            <a:pPr/>
            <a:r>
              <a:t>Z</a:t>
            </a:r>
          </a:p>
        </p:txBody>
      </p:sp>
      <p:sp>
        <p:nvSpPr>
          <p:cNvPr id="53" name="Textfeld 7"/>
          <p:cNvSpPr txBox="1"/>
          <p:nvPr/>
        </p:nvSpPr>
        <p:spPr>
          <a:xfrm rot="900000">
            <a:off x="7122143" y="3948957"/>
            <a:ext cx="1493531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/>
            </a:lvl1pPr>
          </a:lstStyle>
          <a:p>
            <a:pPr/>
            <a:r>
              <a:t>U</a:t>
            </a:r>
          </a:p>
        </p:txBody>
      </p:sp>
      <p:sp>
        <p:nvSpPr>
          <p:cNvPr id="54" name="Textfeld 8"/>
          <p:cNvSpPr txBox="1"/>
          <p:nvPr/>
        </p:nvSpPr>
        <p:spPr>
          <a:xfrm rot="19800000">
            <a:off x="2214331" y="3970025"/>
            <a:ext cx="1493531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/>
            </a:lvl1pPr>
          </a:lstStyle>
          <a:p>
            <a:pPr/>
            <a:r>
              <a:t>Z</a:t>
            </a:r>
          </a:p>
        </p:txBody>
      </p:sp>
      <p:sp>
        <p:nvSpPr>
          <p:cNvPr id="55" name="Textfeld 9"/>
          <p:cNvSpPr txBox="1"/>
          <p:nvPr/>
        </p:nvSpPr>
        <p:spPr>
          <a:xfrm rot="1800000">
            <a:off x="3218005" y="3948958"/>
            <a:ext cx="1493532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/>
            </a:lvl1pPr>
          </a:lstStyle>
          <a:p>
            <a:pPr/>
            <a:r>
              <a:t>G</a:t>
            </a:r>
          </a:p>
        </p:txBody>
      </p:sp>
      <p:sp>
        <p:nvSpPr>
          <p:cNvPr id="56" name="Textfeld 10"/>
          <p:cNvSpPr txBox="1"/>
          <p:nvPr/>
        </p:nvSpPr>
        <p:spPr>
          <a:xfrm rot="19800000">
            <a:off x="5214933" y="4048084"/>
            <a:ext cx="1493531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/>
            </a:lvl1pPr>
          </a:lstStyle>
          <a:p>
            <a:pPr/>
            <a:r>
              <a:t>W</a:t>
            </a:r>
          </a:p>
        </p:txBody>
      </p:sp>
      <p:sp>
        <p:nvSpPr>
          <p:cNvPr id="57" name="Textfeld 11"/>
          <p:cNvSpPr txBox="1"/>
          <p:nvPr/>
        </p:nvSpPr>
        <p:spPr>
          <a:xfrm rot="1800000">
            <a:off x="4207829" y="3970025"/>
            <a:ext cx="1493531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/>
            </a:lvl1pPr>
          </a:lstStyle>
          <a:p>
            <a:pPr/>
            <a:r>
              <a:t>A</a:t>
            </a:r>
          </a:p>
        </p:txBody>
      </p:sp>
      <p:sp>
        <p:nvSpPr>
          <p:cNvPr id="58" name="Textfeld 12"/>
          <p:cNvSpPr txBox="1"/>
          <p:nvPr/>
        </p:nvSpPr>
        <p:spPr>
          <a:xfrm rot="1800000">
            <a:off x="450588" y="3836788"/>
            <a:ext cx="1493532" cy="135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8800"/>
            </a:lvl1pPr>
          </a:lstStyle>
          <a:p>
            <a:pPr/>
            <a:r>
              <a:t>N</a:t>
            </a:r>
          </a:p>
        </p:txBody>
      </p:sp>
      <p:sp>
        <p:nvSpPr>
          <p:cNvPr id="59" name="Textfeld 13"/>
          <p:cNvSpPr txBox="1"/>
          <p:nvPr/>
        </p:nvSpPr>
        <p:spPr>
          <a:xfrm rot="20700000">
            <a:off x="6217656" y="3948957"/>
            <a:ext cx="1493531" cy="1102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/>
            </a:lvl1pPr>
          </a:lstStyle>
          <a:p>
            <a:pPr/>
            <a:r>
              <a:t>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3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 – Richtige Antwort</a:t>
            </a:r>
          </a:p>
        </p:txBody>
      </p:sp>
      <p:grpSp>
        <p:nvGrpSpPr>
          <p:cNvPr id="488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484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85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86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487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489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  <p:pic>
        <p:nvPicPr>
          <p:cNvPr id="490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2276872"/>
            <a:ext cx="3199904" cy="2399928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Textfeld 3"/>
          <p:cNvSpPr txBox="1"/>
          <p:nvPr/>
        </p:nvSpPr>
        <p:spPr>
          <a:xfrm>
            <a:off x="5265792" y="2420888"/>
            <a:ext cx="3148921" cy="3296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 startAt="1"/>
              <a:defRPr b="1"/>
            </a:pPr>
            <a:r>
              <a:t>Subway </a:t>
            </a:r>
            <a:br/>
            <a:r>
              <a:t>Restaurants: 42.761</a:t>
            </a:r>
          </a:p>
          <a:p>
            <a:pPr marL="457200" indent="-457200">
              <a:buSzPct val="100000"/>
              <a:buAutoNum type="arabicPeriod" startAt="1"/>
              <a:defRPr b="1"/>
            </a:pPr>
          </a:p>
          <a:p>
            <a:pPr marL="457200" indent="-457200">
              <a:buSzPct val="100000"/>
              <a:buAutoNum type="arabicPeriod" startAt="2"/>
              <a:defRPr b="1"/>
            </a:pPr>
            <a:r>
              <a:t>McDonald`s Restaurants: 36.252</a:t>
            </a:r>
          </a:p>
          <a:p>
            <a:pPr marL="457200" indent="-457200">
              <a:buSzPct val="100000"/>
              <a:buAutoNum type="arabicPeriod" startAt="2"/>
              <a:defRPr b="1"/>
            </a:pPr>
          </a:p>
          <a:p>
            <a:pPr marL="457200" indent="-457200">
              <a:buSzPct val="100000"/>
              <a:buAutoNum type="arabicPeriod" startAt="3"/>
              <a:defRPr b="1"/>
            </a:pPr>
            <a:r>
              <a:t>Starbucks Restaurants: 21.366</a:t>
            </a:r>
          </a:p>
          <a:p>
            <a:pPr marL="457200" indent="-457200">
              <a:buSzPct val="100000"/>
              <a:buAutoNum type="arabicPeriod" startAt="3"/>
              <a:defRPr b="1"/>
            </a:pPr>
          </a:p>
          <a:p>
            <a:pPr marL="457200" indent="-457200">
              <a:buSzPct val="100000"/>
              <a:buAutoNum type="arabicPeriod" startAt="4"/>
              <a:defRPr b="1"/>
            </a:pPr>
            <a:r>
              <a:t>Burger King unter 20000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94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</a:t>
            </a:r>
          </a:p>
        </p:txBody>
      </p:sp>
      <p:sp>
        <p:nvSpPr>
          <p:cNvPr id="495" name="Text Box 5"/>
          <p:cNvSpPr txBox="1"/>
          <p:nvPr/>
        </p:nvSpPr>
        <p:spPr>
          <a:xfrm>
            <a:off x="599281" y="4162730"/>
            <a:ext cx="381635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Kaffee</a:t>
            </a:r>
          </a:p>
        </p:txBody>
      </p:sp>
      <p:sp>
        <p:nvSpPr>
          <p:cNvPr id="496" name="Text Box 6"/>
          <p:cNvSpPr txBox="1"/>
          <p:nvPr/>
        </p:nvSpPr>
        <p:spPr>
          <a:xfrm>
            <a:off x="599281" y="5179007"/>
            <a:ext cx="3779838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Coca-Cola </a:t>
            </a:r>
          </a:p>
        </p:txBody>
      </p:sp>
      <p:sp>
        <p:nvSpPr>
          <p:cNvPr id="497" name="Text Box 7"/>
          <p:cNvSpPr txBox="1"/>
          <p:nvPr/>
        </p:nvSpPr>
        <p:spPr>
          <a:xfrm>
            <a:off x="4704901" y="4162730"/>
            <a:ext cx="4252029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Bionade Holunder </a:t>
            </a:r>
          </a:p>
        </p:txBody>
      </p:sp>
      <p:sp>
        <p:nvSpPr>
          <p:cNvPr id="498" name="Text Box 8"/>
          <p:cNvSpPr txBox="1"/>
          <p:nvPr/>
        </p:nvSpPr>
        <p:spPr>
          <a:xfrm>
            <a:off x="4704901" y="5179007"/>
            <a:ext cx="3779839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2100"/>
              </a:spcBef>
              <a:defRPr sz="3600"/>
            </a:lvl1pPr>
          </a:lstStyle>
          <a:p>
            <a:pPr/>
            <a:r>
              <a:t>Pepsi </a:t>
            </a:r>
          </a:p>
        </p:txBody>
      </p:sp>
      <p:sp>
        <p:nvSpPr>
          <p:cNvPr id="499" name="Text Box 9"/>
          <p:cNvSpPr txBox="1"/>
          <p:nvPr/>
        </p:nvSpPr>
        <p:spPr>
          <a:xfrm>
            <a:off x="323850" y="2290763"/>
            <a:ext cx="8534400" cy="69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200"/>
              </a:spcBef>
            </a:pPr>
            <a:r>
              <a:t>Frage: </a:t>
            </a:r>
          </a:p>
          <a:p>
            <a:pPr marL="220663" indent="-220663" algn="ctr">
              <a:lnSpc>
                <a:spcPct val="90000"/>
              </a:lnSpc>
              <a:spcBef>
                <a:spcPts val="1200"/>
              </a:spcBef>
            </a:pPr>
            <a:r>
              <a:t>Welches Getränk/e hat am meisten Zucker auf 100 ml?</a:t>
            </a:r>
          </a:p>
        </p:txBody>
      </p:sp>
      <p:grpSp>
        <p:nvGrpSpPr>
          <p:cNvPr id="502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500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01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03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6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 – Richtige Antwort</a:t>
            </a:r>
          </a:p>
        </p:txBody>
      </p:sp>
      <p:grpSp>
        <p:nvGrpSpPr>
          <p:cNvPr id="511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507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08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09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10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12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  <p:pic>
        <p:nvPicPr>
          <p:cNvPr id="513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rcRect l="23287" t="0" r="0" b="26986"/>
          <a:stretch>
            <a:fillRect/>
          </a:stretch>
        </p:blipFill>
        <p:spPr>
          <a:xfrm>
            <a:off x="2922166" y="2264019"/>
            <a:ext cx="3302982" cy="3143745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Textfeld 2"/>
          <p:cNvSpPr txBox="1"/>
          <p:nvPr/>
        </p:nvSpPr>
        <p:spPr>
          <a:xfrm>
            <a:off x="1449368" y="5407764"/>
            <a:ext cx="6893337" cy="94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t>Pepsi 11 g Zucker pro 100 ml</a:t>
            </a:r>
            <a:r>
              <a:rPr sz="2000"/>
              <a:t>. Coca-Cola nur 10 g Zucker.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7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</a:t>
            </a:r>
          </a:p>
        </p:txBody>
      </p:sp>
      <p:sp>
        <p:nvSpPr>
          <p:cNvPr id="518" name="Text Box 9"/>
          <p:cNvSpPr txBox="1"/>
          <p:nvPr/>
        </p:nvSpPr>
        <p:spPr>
          <a:xfrm>
            <a:off x="323850" y="2290763"/>
            <a:ext cx="8534400" cy="1341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Frage: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Welches Wort ist richtig geschrieben? </a:t>
            </a:r>
            <a:br/>
          </a:p>
        </p:txBody>
      </p:sp>
      <p:grpSp>
        <p:nvGrpSpPr>
          <p:cNvPr id="521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519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20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22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  <p:sp>
        <p:nvSpPr>
          <p:cNvPr id="523" name="Textfeld 10"/>
          <p:cNvSpPr txBox="1"/>
          <p:nvPr/>
        </p:nvSpPr>
        <p:spPr>
          <a:xfrm>
            <a:off x="889530" y="5052314"/>
            <a:ext cx="408502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Capuchino</a:t>
            </a:r>
          </a:p>
        </p:txBody>
      </p:sp>
      <p:grpSp>
        <p:nvGrpSpPr>
          <p:cNvPr id="527" name="Gruppieren 2"/>
          <p:cNvGrpSpPr/>
          <p:nvPr/>
        </p:nvGrpSpPr>
        <p:grpSpPr>
          <a:xfrm>
            <a:off x="873304" y="4004564"/>
            <a:ext cx="8549521" cy="1595796"/>
            <a:chOff x="0" y="0"/>
            <a:chExt cx="8549519" cy="1595794"/>
          </a:xfrm>
        </p:grpSpPr>
        <p:sp>
          <p:nvSpPr>
            <p:cNvPr id="524" name="Textfeld 1"/>
            <p:cNvSpPr txBox="1"/>
            <p:nvPr/>
          </p:nvSpPr>
          <p:spPr>
            <a:xfrm>
              <a:off x="0" y="30776"/>
              <a:ext cx="4085025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Cappuchino</a:t>
              </a:r>
            </a:p>
          </p:txBody>
        </p:sp>
        <p:sp>
          <p:nvSpPr>
            <p:cNvPr id="525" name="Textfeld 11"/>
            <p:cNvSpPr txBox="1"/>
            <p:nvPr/>
          </p:nvSpPr>
          <p:spPr>
            <a:xfrm>
              <a:off x="4464496" y="0"/>
              <a:ext cx="4085025" cy="609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Cappucino</a:t>
              </a:r>
            </a:p>
          </p:txBody>
        </p:sp>
        <p:sp>
          <p:nvSpPr>
            <p:cNvPr id="526" name="Textfeld 12"/>
            <p:cNvSpPr txBox="1"/>
            <p:nvPr/>
          </p:nvSpPr>
          <p:spPr>
            <a:xfrm>
              <a:off x="4464496" y="1047749"/>
              <a:ext cx="4085025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Cappuccino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30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 – Richtige Antwort</a:t>
            </a:r>
          </a:p>
        </p:txBody>
      </p:sp>
      <p:grpSp>
        <p:nvGrpSpPr>
          <p:cNvPr id="535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531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32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33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34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36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  <p:grpSp>
        <p:nvGrpSpPr>
          <p:cNvPr id="540" name="Gruppieren 6"/>
          <p:cNvGrpSpPr/>
          <p:nvPr/>
        </p:nvGrpSpPr>
        <p:grpSpPr>
          <a:xfrm>
            <a:off x="873304" y="4004564"/>
            <a:ext cx="8549521" cy="1734877"/>
            <a:chOff x="0" y="0"/>
            <a:chExt cx="8549519" cy="1734875"/>
          </a:xfrm>
        </p:grpSpPr>
        <p:sp>
          <p:nvSpPr>
            <p:cNvPr id="537" name="Textfeld 7"/>
            <p:cNvSpPr txBox="1"/>
            <p:nvPr/>
          </p:nvSpPr>
          <p:spPr>
            <a:xfrm>
              <a:off x="0" y="30776"/>
              <a:ext cx="4085025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Cappuchino</a:t>
              </a:r>
            </a:p>
          </p:txBody>
        </p:sp>
        <p:sp>
          <p:nvSpPr>
            <p:cNvPr id="538" name="Textfeld 8"/>
            <p:cNvSpPr txBox="1"/>
            <p:nvPr/>
          </p:nvSpPr>
          <p:spPr>
            <a:xfrm>
              <a:off x="4464496" y="0"/>
              <a:ext cx="4085025" cy="609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Cappucino</a:t>
              </a:r>
            </a:p>
          </p:txBody>
        </p:sp>
        <p:sp>
          <p:nvSpPr>
            <p:cNvPr id="539" name="Textfeld 9"/>
            <p:cNvSpPr txBox="1"/>
            <p:nvPr/>
          </p:nvSpPr>
          <p:spPr>
            <a:xfrm>
              <a:off x="3599954" y="878471"/>
              <a:ext cx="4085025" cy="8564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5400">
                  <a:solidFill>
                    <a:srgbClr val="0DFF6F"/>
                  </a:solidFill>
                </a:defRPr>
              </a:lvl1pPr>
            </a:lstStyle>
            <a:p>
              <a:pPr/>
              <a:r>
                <a:t>Cappuccino</a:t>
              </a:r>
            </a:p>
          </p:txBody>
        </p:sp>
      </p:grpSp>
      <p:sp>
        <p:nvSpPr>
          <p:cNvPr id="541" name="Textfeld 10"/>
          <p:cNvSpPr txBox="1"/>
          <p:nvPr/>
        </p:nvSpPr>
        <p:spPr>
          <a:xfrm>
            <a:off x="889530" y="5052314"/>
            <a:ext cx="4085026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Capuchino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4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</a:t>
            </a:r>
          </a:p>
        </p:txBody>
      </p:sp>
      <p:sp>
        <p:nvSpPr>
          <p:cNvPr id="545" name="Text Box 5"/>
          <p:cNvSpPr txBox="1"/>
          <p:nvPr/>
        </p:nvSpPr>
        <p:spPr>
          <a:xfrm>
            <a:off x="468312" y="3573462"/>
            <a:ext cx="3816351" cy="76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Kalter Fisch mit Zitrone und Brot</a:t>
            </a:r>
          </a:p>
        </p:txBody>
      </p:sp>
      <p:sp>
        <p:nvSpPr>
          <p:cNvPr id="546" name="Text Box 6"/>
          <p:cNvSpPr txBox="1"/>
          <p:nvPr/>
        </p:nvSpPr>
        <p:spPr>
          <a:xfrm>
            <a:off x="360362" y="4781170"/>
            <a:ext cx="4211638" cy="149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Brot mit Marmelade, braunem Käse, Kaviar, gekochtem Ei, Käse oder eingelegtem Hering.</a:t>
            </a:r>
          </a:p>
        </p:txBody>
      </p:sp>
      <p:sp>
        <p:nvSpPr>
          <p:cNvPr id="547" name="Text Box 7"/>
          <p:cNvSpPr txBox="1"/>
          <p:nvPr/>
        </p:nvSpPr>
        <p:spPr>
          <a:xfrm>
            <a:off x="4859337" y="3573462"/>
            <a:ext cx="3816351" cy="76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Bohnen mit Brot und Streukäse</a:t>
            </a:r>
          </a:p>
        </p:txBody>
      </p:sp>
      <p:sp>
        <p:nvSpPr>
          <p:cNvPr id="548" name="Text Box 8"/>
          <p:cNvSpPr txBox="1"/>
          <p:nvPr/>
        </p:nvSpPr>
        <p:spPr>
          <a:xfrm>
            <a:off x="5023644" y="4975071"/>
            <a:ext cx="3779839" cy="1128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>
              <a:lnSpc>
                <a:spcPct val="90000"/>
              </a:lnSpc>
              <a:spcBef>
                <a:spcPts val="1600"/>
              </a:spcBef>
              <a:defRPr sz="2800"/>
            </a:lvl1pPr>
          </a:lstStyle>
          <a:p>
            <a:pPr/>
            <a:r>
              <a:t>Brötchen mit einer speziellen Beerenmarmelade</a:t>
            </a:r>
          </a:p>
        </p:txBody>
      </p:sp>
      <p:sp>
        <p:nvSpPr>
          <p:cNvPr id="549" name="Text Box 9"/>
          <p:cNvSpPr txBox="1"/>
          <p:nvPr/>
        </p:nvSpPr>
        <p:spPr>
          <a:xfrm>
            <a:off x="323850" y="2290763"/>
            <a:ext cx="8534400" cy="128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200"/>
              </a:spcBef>
            </a:pPr>
            <a:r>
              <a:t>Frage: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Was ist ein klassisches Norwegisches Frühstück?</a:t>
            </a:r>
          </a:p>
        </p:txBody>
      </p:sp>
      <p:sp>
        <p:nvSpPr>
          <p:cNvPr id="550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53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 – Richtige Antwort</a:t>
            </a:r>
          </a:p>
        </p:txBody>
      </p:sp>
      <p:grpSp>
        <p:nvGrpSpPr>
          <p:cNvPr id="558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554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55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56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57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59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  <p:pic>
        <p:nvPicPr>
          <p:cNvPr id="560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1902" y="2204864"/>
            <a:ext cx="5772896" cy="3500586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Rechteck 2"/>
          <p:cNvSpPr txBox="1"/>
          <p:nvPr/>
        </p:nvSpPr>
        <p:spPr>
          <a:xfrm>
            <a:off x="513710" y="5880203"/>
            <a:ext cx="840550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</a:lvl1pPr>
          </a:lstStyle>
          <a:p>
            <a:pPr/>
            <a:r>
              <a:t>Brot mit Marmelade, braunem Käse, Kaviar, gekochtem Ei, Käse oder eingelegtem Hering.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64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</a:t>
            </a:r>
          </a:p>
        </p:txBody>
      </p:sp>
      <p:grpSp>
        <p:nvGrpSpPr>
          <p:cNvPr id="567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565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66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68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Essen und Trinken </a:t>
            </a:r>
          </a:p>
        </p:txBody>
      </p:sp>
      <p:sp>
        <p:nvSpPr>
          <p:cNvPr id="569" name="Rechteck 1"/>
          <p:cNvSpPr txBox="1"/>
          <p:nvPr/>
        </p:nvSpPr>
        <p:spPr>
          <a:xfrm>
            <a:off x="1051918" y="3212975"/>
            <a:ext cx="7040164" cy="1643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5400">
                <a:ln w="12700" cap="flat">
                  <a:solidFill>
                    <a:srgbClr val="AA0057"/>
                  </a:solidFill>
                  <a:prstDash val="solid"/>
                  <a:round/>
                </a:ln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0" dist="38100" dir="2640000">
                    <a:srgbClr val="AA0057"/>
                  </a:outerShdw>
                </a:effectLst>
              </a:defRPr>
            </a:pPr>
            <a:r>
              <a:t>Joker </a:t>
            </a:r>
          </a:p>
          <a:p>
            <a:pPr algn="ctr">
              <a:defRPr b="1" sz="5400">
                <a:ln w="12700" cap="flat">
                  <a:solidFill>
                    <a:srgbClr val="AA0057"/>
                  </a:solidFill>
                  <a:prstDash val="solid"/>
                  <a:round/>
                </a:ln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0" dist="38100" dir="2640000">
                    <a:srgbClr val="AA0057"/>
                  </a:outerShdw>
                </a:effectLst>
              </a:defRPr>
            </a:pPr>
            <a:r>
              <a:t>du erhältst 50 Punkte</a:t>
            </a:r>
          </a:p>
        </p:txBody>
      </p:sp>
      <p:grpSp>
        <p:nvGrpSpPr>
          <p:cNvPr id="574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570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71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72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73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7" name="Text Box 3"/>
          <p:cNvSpPr txBox="1"/>
          <p:nvPr/>
        </p:nvSpPr>
        <p:spPr>
          <a:xfrm>
            <a:off x="344488" y="796925"/>
            <a:ext cx="853440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Aktion</a:t>
            </a:r>
          </a:p>
        </p:txBody>
      </p:sp>
      <p:sp>
        <p:nvSpPr>
          <p:cNvPr id="578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10 Punkte</a:t>
            </a:r>
          </a:p>
        </p:txBody>
      </p:sp>
      <p:sp>
        <p:nvSpPr>
          <p:cNvPr id="579" name="Text Box 9"/>
          <p:cNvSpPr txBox="1"/>
          <p:nvPr/>
        </p:nvSpPr>
        <p:spPr>
          <a:xfrm>
            <a:off x="285750" y="2336800"/>
            <a:ext cx="8534400" cy="3174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Aktion: Zeigt euer lyrisches Talent. </a:t>
            </a:r>
          </a:p>
          <a:p>
            <a:pPr marL="220663" indent="-220663" algn="ctr">
              <a:lnSpc>
                <a:spcPct val="90000"/>
              </a:lnSpc>
              <a:spcBef>
                <a:spcPts val="1200"/>
              </a:spcBef>
              <a:defRPr sz="2800"/>
            </a:pP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5 Minuten Zeit um ein Gedicht zu verfassen.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(Break Out Session) </a:t>
            </a:r>
          </a:p>
          <a:p>
            <a:pPr marL="220663" indent="-220663" algn="ctr">
              <a:lnSpc>
                <a:spcPct val="90000"/>
              </a:lnSpc>
              <a:spcBef>
                <a:spcPts val="1200"/>
              </a:spcBef>
              <a:defRPr sz="2800"/>
            </a:pP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Thema: Natur </a:t>
            </a:r>
          </a:p>
        </p:txBody>
      </p:sp>
      <p:grpSp>
        <p:nvGrpSpPr>
          <p:cNvPr id="582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580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81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grpSp>
        <p:nvGrpSpPr>
          <p:cNvPr id="587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583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84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85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86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0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</a:t>
            </a:r>
          </a:p>
        </p:txBody>
      </p:sp>
      <p:sp>
        <p:nvSpPr>
          <p:cNvPr id="591" name="Text Box 9"/>
          <p:cNvSpPr txBox="1"/>
          <p:nvPr/>
        </p:nvSpPr>
        <p:spPr>
          <a:xfrm>
            <a:off x="323850" y="2290763"/>
            <a:ext cx="8534400" cy="3224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3600"/>
              </a:spcBef>
              <a:defRPr sz="6000"/>
            </a:lvl1pPr>
          </a:lstStyle>
          <a:p>
            <a:pPr/>
            <a:r>
              <a:t>Aktion: Bringt als Gruppe so viel Eiscreme wie möglich vor die Kamera in 120 Sekunden!!!  </a:t>
            </a:r>
          </a:p>
        </p:txBody>
      </p:sp>
      <p:grpSp>
        <p:nvGrpSpPr>
          <p:cNvPr id="594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592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93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595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Aktion</a:t>
            </a:r>
          </a:p>
        </p:txBody>
      </p:sp>
      <p:grpSp>
        <p:nvGrpSpPr>
          <p:cNvPr id="600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596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97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98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599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2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20 Punkte – Richtige Antwort</a:t>
            </a:r>
          </a:p>
        </p:txBody>
      </p:sp>
      <p:grpSp>
        <p:nvGrpSpPr>
          <p:cNvPr id="67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63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4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5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6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68" name="Text Box 4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Rätsel</a:t>
            </a:r>
          </a:p>
        </p:txBody>
      </p:sp>
      <p:pic>
        <p:nvPicPr>
          <p:cNvPr id="69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rcRect l="8662" t="0" r="3207" b="54022"/>
          <a:stretch>
            <a:fillRect/>
          </a:stretch>
        </p:blipFill>
        <p:spPr>
          <a:xfrm>
            <a:off x="549076" y="2714888"/>
            <a:ext cx="8058548" cy="266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3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</a:t>
            </a:r>
          </a:p>
        </p:txBody>
      </p:sp>
      <p:sp>
        <p:nvSpPr>
          <p:cNvPr id="604" name="Text Box 9"/>
          <p:cNvSpPr txBox="1"/>
          <p:nvPr/>
        </p:nvSpPr>
        <p:spPr>
          <a:xfrm>
            <a:off x="323850" y="2290763"/>
            <a:ext cx="8534400" cy="76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3200"/>
              </a:spcBef>
              <a:defRPr sz="5400"/>
            </a:lvl1pPr>
          </a:lstStyle>
          <a:p>
            <a:pPr/>
            <a:r>
              <a:t>Aktion: </a:t>
            </a:r>
          </a:p>
        </p:txBody>
      </p:sp>
      <p:grpSp>
        <p:nvGrpSpPr>
          <p:cNvPr id="607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605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06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608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Aktion</a:t>
            </a:r>
          </a:p>
        </p:txBody>
      </p:sp>
      <p:grpSp>
        <p:nvGrpSpPr>
          <p:cNvPr id="613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609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10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11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12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16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</a:t>
            </a:r>
          </a:p>
        </p:txBody>
      </p:sp>
      <p:sp>
        <p:nvSpPr>
          <p:cNvPr id="617" name="Text Box 9"/>
          <p:cNvSpPr txBox="1"/>
          <p:nvPr/>
        </p:nvSpPr>
        <p:spPr>
          <a:xfrm>
            <a:off x="311150" y="2039827"/>
            <a:ext cx="8534400" cy="97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Aktion: </a:t>
            </a:r>
          </a:p>
          <a:p>
            <a:pPr marL="220663" indent="-220663" algn="ctr">
              <a:lnSpc>
                <a:spcPct val="90000"/>
              </a:lnSpc>
              <a:spcBef>
                <a:spcPts val="1600"/>
              </a:spcBef>
              <a:defRPr sz="2800"/>
            </a:pPr>
            <a:r>
              <a:t>Wer bin ich?</a:t>
            </a:r>
          </a:p>
        </p:txBody>
      </p:sp>
      <p:grpSp>
        <p:nvGrpSpPr>
          <p:cNvPr id="620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618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19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621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Aktion</a:t>
            </a:r>
          </a:p>
        </p:txBody>
      </p:sp>
      <p:sp>
        <p:nvSpPr>
          <p:cNvPr id="622" name="Textfeld 1"/>
          <p:cNvSpPr txBox="1"/>
          <p:nvPr/>
        </p:nvSpPr>
        <p:spPr>
          <a:xfrm>
            <a:off x="385444" y="3123327"/>
            <a:ext cx="8423912" cy="274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 startAt="1"/>
              <a:defRPr sz="3600"/>
            </a:pPr>
            <a:r>
              <a:t>Ich bin 38 Jahre alt</a:t>
            </a:r>
          </a:p>
          <a:p>
            <a:pPr marL="457200" indent="-457200">
              <a:buSzPct val="100000"/>
              <a:buAutoNum type="arabicPeriod" startAt="1"/>
              <a:defRPr sz="3600"/>
            </a:pPr>
            <a:r>
              <a:t>Ich war Fussballer und Model</a:t>
            </a:r>
          </a:p>
          <a:p>
            <a:pPr marL="457200" indent="-457200">
              <a:buSzPct val="100000"/>
              <a:buAutoNum type="arabicPeriod" startAt="1"/>
              <a:defRPr sz="3600"/>
            </a:pPr>
            <a:r>
              <a:t>Mein Sohn heißt Louis</a:t>
            </a:r>
          </a:p>
          <a:p>
            <a:pPr marL="457200" indent="-457200">
              <a:buSzPct val="100000"/>
              <a:buAutoNum type="arabicPeriod" startAt="1"/>
              <a:defRPr sz="3600"/>
            </a:pPr>
            <a:r>
              <a:t>Ich komme aus Rostock</a:t>
            </a:r>
          </a:p>
          <a:p>
            <a:pPr marL="457200" indent="-457200">
              <a:buSzPct val="100000"/>
              <a:buAutoNum type="arabicPeriod" startAt="1"/>
              <a:defRPr sz="3600"/>
            </a:pPr>
            <a:r>
              <a:t>Casper ist ein Freund von mir</a:t>
            </a:r>
          </a:p>
        </p:txBody>
      </p:sp>
      <p:grpSp>
        <p:nvGrpSpPr>
          <p:cNvPr id="627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623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24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25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26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Rectangle 52"/>
          <p:cNvSpPr txBox="1"/>
          <p:nvPr>
            <p:ph type="sldNum" sz="quarter" idx="2"/>
          </p:nvPr>
        </p:nvSpPr>
        <p:spPr>
          <a:xfrm>
            <a:off x="8243888" y="6597650"/>
            <a:ext cx="153963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30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</a:t>
            </a:r>
          </a:p>
        </p:txBody>
      </p:sp>
      <p:sp>
        <p:nvSpPr>
          <p:cNvPr id="631" name="Text Box 9"/>
          <p:cNvSpPr txBox="1"/>
          <p:nvPr/>
        </p:nvSpPr>
        <p:spPr>
          <a:xfrm>
            <a:off x="304800" y="2204864"/>
            <a:ext cx="8534400" cy="76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3200"/>
              </a:spcBef>
              <a:defRPr sz="5400"/>
            </a:lvl1pPr>
          </a:lstStyle>
          <a:p>
            <a:pPr/>
            <a:r>
              <a:t>Aktion: </a:t>
            </a:r>
          </a:p>
        </p:txBody>
      </p:sp>
      <p:grpSp>
        <p:nvGrpSpPr>
          <p:cNvPr id="634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632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33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635" name="Text Box 3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Aktion</a:t>
            </a:r>
          </a:p>
        </p:txBody>
      </p:sp>
      <p:grpSp>
        <p:nvGrpSpPr>
          <p:cNvPr id="640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636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37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38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639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2" name="Text Box 4"/>
          <p:cNvSpPr txBox="1"/>
          <p:nvPr/>
        </p:nvSpPr>
        <p:spPr>
          <a:xfrm>
            <a:off x="320675" y="1169547"/>
            <a:ext cx="8534400" cy="39476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30 Punkte</a:t>
            </a:r>
          </a:p>
        </p:txBody>
      </p:sp>
      <p:sp>
        <p:nvSpPr>
          <p:cNvPr id="73" name="Text Box 9"/>
          <p:cNvSpPr txBox="1"/>
          <p:nvPr/>
        </p:nvSpPr>
        <p:spPr>
          <a:xfrm>
            <a:off x="320675" y="1671783"/>
            <a:ext cx="8534400" cy="1170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400"/>
              </a:spcBef>
              <a:defRPr sz="2400"/>
            </a:pPr>
            <a:r>
              <a:t>Aufgabe: </a:t>
            </a:r>
          </a:p>
          <a:p>
            <a:pPr marL="220663" indent="-220663" algn="ctr">
              <a:lnSpc>
                <a:spcPct val="90000"/>
              </a:lnSpc>
              <a:spcBef>
                <a:spcPts val="1400"/>
              </a:spcBef>
              <a:defRPr sz="2400"/>
            </a:pPr>
            <a:r>
              <a:t>Welche Gruppe findet mehr Dinge, die alle folgenden Kriterien erfüllen? (3 Minuten Breakout-Room) </a:t>
            </a:r>
          </a:p>
        </p:txBody>
      </p:sp>
      <p:grpSp>
        <p:nvGrpSpPr>
          <p:cNvPr id="76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74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75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77" name="Text Box 4"/>
          <p:cNvSpPr txBox="1"/>
          <p:nvPr/>
        </p:nvSpPr>
        <p:spPr>
          <a:xfrm>
            <a:off x="1618691" y="623009"/>
            <a:ext cx="6195543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Game </a:t>
            </a:r>
          </a:p>
        </p:txBody>
      </p:sp>
      <p:sp>
        <p:nvSpPr>
          <p:cNvPr id="78" name="Textfeld 1"/>
          <p:cNvSpPr txBox="1"/>
          <p:nvPr/>
        </p:nvSpPr>
        <p:spPr>
          <a:xfrm>
            <a:off x="1017320" y="3458336"/>
            <a:ext cx="7792034" cy="286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 startAt="1"/>
              <a:defRPr sz="4800"/>
            </a:pPr>
            <a:r>
              <a:t>Entflammbar</a:t>
            </a:r>
          </a:p>
          <a:p>
            <a:pPr marL="457200" indent="-457200">
              <a:buSzPct val="100000"/>
              <a:buAutoNum type="arabicPeriod" startAt="1"/>
              <a:defRPr sz="4800"/>
            </a:pPr>
            <a:r>
              <a:t>Kann man auf Amazon kaufen</a:t>
            </a:r>
          </a:p>
          <a:p>
            <a:pPr marL="457200" indent="-457200">
              <a:buSzPct val="100000"/>
              <a:buAutoNum type="arabicPeriod" startAt="1"/>
              <a:defRPr sz="4800"/>
            </a:pPr>
            <a:r>
              <a:t>Passt in einen Koffer</a:t>
            </a:r>
          </a:p>
        </p:txBody>
      </p:sp>
      <p:pic>
        <p:nvPicPr>
          <p:cNvPr id="79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rcRect l="11617" t="0" r="18358" b="33950"/>
          <a:stretch>
            <a:fillRect/>
          </a:stretch>
        </p:blipFill>
        <p:spPr>
          <a:xfrm>
            <a:off x="5292080" y="3485720"/>
            <a:ext cx="1008114" cy="633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Grafik 4" descr="Grafik 4"/>
          <p:cNvPicPr>
            <a:picLocks noChangeAspect="1"/>
          </p:cNvPicPr>
          <p:nvPr/>
        </p:nvPicPr>
        <p:blipFill>
          <a:blip r:embed="rId3">
            <a:extLst/>
          </a:blip>
          <a:srcRect l="37400" t="13602" r="34250" b="31799"/>
          <a:stretch>
            <a:fillRect/>
          </a:stretch>
        </p:blipFill>
        <p:spPr>
          <a:xfrm>
            <a:off x="3563887" y="5013176"/>
            <a:ext cx="675145" cy="73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Grafik 5" descr="Grafik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4328" y="5744581"/>
            <a:ext cx="1152510" cy="971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82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83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84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85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9" name="Text Box 4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</a:t>
            </a:r>
          </a:p>
        </p:txBody>
      </p:sp>
      <p:grpSp>
        <p:nvGrpSpPr>
          <p:cNvPr id="92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90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91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93" name="Text Box 4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Rätsel</a:t>
            </a:r>
          </a:p>
        </p:txBody>
      </p:sp>
      <p:sp>
        <p:nvSpPr>
          <p:cNvPr id="94" name="Text Box 9"/>
          <p:cNvSpPr txBox="1"/>
          <p:nvPr/>
        </p:nvSpPr>
        <p:spPr>
          <a:xfrm>
            <a:off x="320675" y="2276474"/>
            <a:ext cx="8534400" cy="75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/>
            <a:r>
              <a:t>Aufgabe: Setzt die Zahlenreihe fort </a:t>
            </a:r>
          </a:p>
        </p:txBody>
      </p:sp>
      <p:sp>
        <p:nvSpPr>
          <p:cNvPr id="95" name="Textfeld 1"/>
          <p:cNvSpPr txBox="1"/>
          <p:nvPr/>
        </p:nvSpPr>
        <p:spPr>
          <a:xfrm>
            <a:off x="506909" y="3909588"/>
            <a:ext cx="8568248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6000"/>
            </a:pPr>
            <a:r>
              <a:t>1    4    9    16    25    ??</a:t>
            </a:r>
            <a:r>
              <a:rPr b="0" sz="2000"/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8" name="Text Box 3"/>
          <p:cNvSpPr txBox="1"/>
          <p:nvPr/>
        </p:nvSpPr>
        <p:spPr>
          <a:xfrm>
            <a:off x="311150" y="1571625"/>
            <a:ext cx="8534400" cy="39476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40 Punkte – Richtige Antwort</a:t>
            </a:r>
          </a:p>
        </p:txBody>
      </p:sp>
      <p:grpSp>
        <p:nvGrpSpPr>
          <p:cNvPr id="103" name="AutoShape 8">
            <a:hlinkClick r:id="" invalidUrl="" action="ppaction://hlinkshowjump?jump=firstslide" tgtFrame="" tooltip="" history="1" highlightClick="0" endSnd="0"/>
          </p:cNvPr>
          <p:cNvGrpSpPr/>
          <p:nvPr/>
        </p:nvGrpSpPr>
        <p:grpSpPr>
          <a:xfrm>
            <a:off x="8229600" y="527050"/>
            <a:ext cx="609601" cy="381001"/>
            <a:chOff x="0" y="0"/>
            <a:chExt cx="609600" cy="381000"/>
          </a:xfrm>
        </p:grpSpPr>
        <p:sp>
          <p:nvSpPr>
            <p:cNvPr id="99" name="Rechteck"/>
            <p:cNvSpPr/>
            <p:nvPr/>
          </p:nvSpPr>
          <p:spPr>
            <a:xfrm>
              <a:off x="0" y="0"/>
              <a:ext cx="609600" cy="381000"/>
            </a:xfrm>
            <a:prstGeom prst="rect">
              <a:avLst/>
            </a:prstGeom>
            <a:solidFill>
              <a:srgbClr val="FF33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00" name="Form"/>
            <p:cNvSpPr/>
            <p:nvPr/>
          </p:nvSpPr>
          <p:spPr>
            <a:xfrm>
              <a:off x="197644" y="65483"/>
              <a:ext cx="214312" cy="26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01" name="Form"/>
            <p:cNvSpPr/>
            <p:nvPr/>
          </p:nvSpPr>
          <p:spPr>
            <a:xfrm>
              <a:off x="161925" y="47625"/>
              <a:ext cx="285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02" name="Form"/>
            <p:cNvSpPr/>
            <p:nvPr/>
          </p:nvSpPr>
          <p:spPr>
            <a:xfrm>
              <a:off x="0" y="0"/>
              <a:ext cx="6096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700"/>
                  </a:moveTo>
                  <a:lnTo>
                    <a:pt x="12698" y="5737"/>
                  </a:lnTo>
                  <a:lnTo>
                    <a:pt x="12698" y="3712"/>
                  </a:lnTo>
                  <a:lnTo>
                    <a:pt x="13964" y="3712"/>
                  </a:lnTo>
                  <a:lnTo>
                    <a:pt x="13964" y="7763"/>
                  </a:lnTo>
                  <a:lnTo>
                    <a:pt x="15863" y="10800"/>
                  </a:lnTo>
                  <a:lnTo>
                    <a:pt x="14597" y="10800"/>
                  </a:lnTo>
                  <a:lnTo>
                    <a:pt x="14597" y="18900"/>
                  </a:lnTo>
                  <a:lnTo>
                    <a:pt x="7003" y="18900"/>
                  </a:lnTo>
                  <a:lnTo>
                    <a:pt x="7003" y="10800"/>
                  </a:lnTo>
                  <a:lnTo>
                    <a:pt x="5737" y="10800"/>
                  </a:lnTo>
                  <a:close/>
                  <a:moveTo>
                    <a:pt x="12698" y="5737"/>
                  </a:moveTo>
                  <a:lnTo>
                    <a:pt x="13964" y="7763"/>
                  </a:lnTo>
                  <a:moveTo>
                    <a:pt x="14597" y="10800"/>
                  </a:moveTo>
                  <a:lnTo>
                    <a:pt x="7003" y="10800"/>
                  </a:lnTo>
                  <a:moveTo>
                    <a:pt x="10167" y="18900"/>
                  </a:moveTo>
                  <a:lnTo>
                    <a:pt x="10167" y="14850"/>
                  </a:lnTo>
                  <a:lnTo>
                    <a:pt x="11433" y="14850"/>
                  </a:lnTo>
                  <a:lnTo>
                    <a:pt x="11433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04" name="Text Box 4"/>
          <p:cNvSpPr txBox="1"/>
          <p:nvPr/>
        </p:nvSpPr>
        <p:spPr>
          <a:xfrm>
            <a:off x="304800" y="1052512"/>
            <a:ext cx="8534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Rätsel/ Game </a:t>
            </a:r>
          </a:p>
        </p:txBody>
      </p:sp>
      <p:graphicFrame>
        <p:nvGraphicFramePr>
          <p:cNvPr id="105" name="Tabelle 2"/>
          <p:cNvGraphicFramePr/>
          <p:nvPr/>
        </p:nvGraphicFramePr>
        <p:xfrm>
          <a:off x="312739" y="2747346"/>
          <a:ext cx="8532812" cy="45079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22135"/>
                <a:gridCol w="1422135"/>
                <a:gridCol w="1422135"/>
                <a:gridCol w="1422135"/>
                <a:gridCol w="1422135"/>
                <a:gridCol w="1422135"/>
              </a:tblGrid>
              <a:tr h="45079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rgbClr val="561420"/>
                      </a:solidFill>
                    </a:lnL>
                    <a:lnR>
                      <a:solidFill>
                        <a:srgbClr val="561420"/>
                      </a:solidFill>
                    </a:lnR>
                    <a:lnT>
                      <a:solidFill>
                        <a:srgbClr val="561420"/>
                      </a:solidFill>
                    </a:lnT>
                    <a:lnB>
                      <a:solidFill>
                        <a:srgbClr val="56142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rgbClr val="561420"/>
                      </a:solidFill>
                    </a:lnL>
                    <a:lnR>
                      <a:solidFill>
                        <a:srgbClr val="561420"/>
                      </a:solidFill>
                    </a:lnR>
                    <a:lnT>
                      <a:solidFill>
                        <a:srgbClr val="561420"/>
                      </a:solidFill>
                    </a:lnT>
                    <a:lnB>
                      <a:solidFill>
                        <a:srgbClr val="56142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9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rgbClr val="561420"/>
                      </a:solidFill>
                    </a:lnL>
                    <a:lnR>
                      <a:solidFill>
                        <a:srgbClr val="561420"/>
                      </a:solidFill>
                    </a:lnR>
                    <a:lnT>
                      <a:solidFill>
                        <a:srgbClr val="561420"/>
                      </a:solidFill>
                    </a:lnT>
                    <a:lnB>
                      <a:solidFill>
                        <a:srgbClr val="56142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16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rgbClr val="561420"/>
                      </a:solidFill>
                    </a:lnL>
                    <a:lnR>
                      <a:solidFill>
                        <a:srgbClr val="561420"/>
                      </a:solidFill>
                    </a:lnR>
                    <a:lnT>
                      <a:solidFill>
                        <a:srgbClr val="561420"/>
                      </a:solidFill>
                    </a:lnT>
                    <a:lnB>
                      <a:solidFill>
                        <a:srgbClr val="56142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25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rgbClr val="561420"/>
                      </a:solidFill>
                    </a:lnL>
                    <a:lnR>
                      <a:solidFill>
                        <a:srgbClr val="561420"/>
                      </a:solidFill>
                    </a:lnR>
                    <a:lnT>
                      <a:solidFill>
                        <a:srgbClr val="561420"/>
                      </a:solidFill>
                    </a:lnT>
                    <a:lnB>
                      <a:solidFill>
                        <a:srgbClr val="56142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880000"/>
                          </a:solidFill>
                        </a:rPr>
                        <a:t>36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rgbClr val="561420"/>
                      </a:solidFill>
                    </a:lnL>
                    <a:lnR>
                      <a:solidFill>
                        <a:srgbClr val="561420"/>
                      </a:solidFill>
                    </a:lnR>
                    <a:lnT>
                      <a:solidFill>
                        <a:srgbClr val="561420"/>
                      </a:solidFill>
                    </a:lnT>
                    <a:lnB>
                      <a:solidFill>
                        <a:srgbClr val="561420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Tabelle 3"/>
          <p:cNvGraphicFramePr/>
          <p:nvPr/>
        </p:nvGraphicFramePr>
        <p:xfrm>
          <a:off x="312739" y="3175668"/>
          <a:ext cx="8532812" cy="3657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22135"/>
                <a:gridCol w="1422135"/>
                <a:gridCol w="1422135"/>
                <a:gridCol w="1422135"/>
                <a:gridCol w="1422135"/>
                <a:gridCol w="1422135"/>
              </a:tblGrid>
              <a:tr h="3657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chemeClr val="accent3">
                          <a:lumOff val="44000"/>
                        </a:schemeClr>
                      </a:solidFill>
                    </a:lnL>
                    <a:lnR>
                      <a:solidFill>
                        <a:schemeClr val="accent3">
                          <a:lumOff val="44000"/>
                        </a:schemeClr>
                      </a:solidFill>
                    </a:lnR>
                    <a:lnT>
                      <a:solidFill>
                        <a:schemeClr val="accent3">
                          <a:lumOff val="44000"/>
                        </a:schemeClr>
                      </a:solidFill>
                    </a:lnT>
                    <a:lnB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chemeClr val="accent3">
                          <a:lumOff val="44000"/>
                        </a:schemeClr>
                      </a:solidFill>
                    </a:lnL>
                    <a:lnR>
                      <a:solidFill>
                        <a:schemeClr val="accent3">
                          <a:lumOff val="44000"/>
                        </a:schemeClr>
                      </a:solidFill>
                    </a:lnR>
                    <a:lnT>
                      <a:solidFill>
                        <a:schemeClr val="accent3">
                          <a:lumOff val="44000"/>
                        </a:schemeClr>
                      </a:solidFill>
                    </a:lnT>
                    <a:lnB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chemeClr val="accent3">
                          <a:lumOff val="44000"/>
                        </a:schemeClr>
                      </a:solidFill>
                    </a:lnL>
                    <a:lnR>
                      <a:solidFill>
                        <a:schemeClr val="accent3">
                          <a:lumOff val="44000"/>
                        </a:schemeClr>
                      </a:solidFill>
                    </a:lnR>
                    <a:lnT>
                      <a:solidFill>
                        <a:schemeClr val="accent3">
                          <a:lumOff val="44000"/>
                        </a:schemeClr>
                      </a:solidFill>
                    </a:lnT>
                    <a:lnB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chemeClr val="accent3">
                          <a:lumOff val="44000"/>
                        </a:schemeClr>
                      </a:solidFill>
                    </a:lnL>
                    <a:lnR>
                      <a:solidFill>
                        <a:schemeClr val="accent3">
                          <a:lumOff val="44000"/>
                        </a:schemeClr>
                      </a:solidFill>
                    </a:lnR>
                    <a:lnT>
                      <a:solidFill>
                        <a:schemeClr val="accent3">
                          <a:lumOff val="44000"/>
                        </a:schemeClr>
                      </a:solidFill>
                    </a:lnT>
                    <a:lnB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chemeClr val="accent3">
                          <a:lumOff val="44000"/>
                        </a:schemeClr>
                      </a:solidFill>
                    </a:lnL>
                    <a:lnR>
                      <a:solidFill>
                        <a:schemeClr val="accent3">
                          <a:lumOff val="44000"/>
                        </a:schemeClr>
                      </a:solidFill>
                    </a:lnR>
                    <a:lnT>
                      <a:solidFill>
                        <a:schemeClr val="accent3">
                          <a:lumOff val="44000"/>
                        </a:schemeClr>
                      </a:solidFill>
                    </a:lnT>
                    <a:lnB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>
                      <a:solidFill>
                        <a:schemeClr val="accent3">
                          <a:lumOff val="44000"/>
                        </a:schemeClr>
                      </a:solidFill>
                    </a:lnL>
                    <a:lnR>
                      <a:solidFill>
                        <a:schemeClr val="accent3">
                          <a:lumOff val="44000"/>
                        </a:schemeClr>
                      </a:solidFill>
                    </a:lnR>
                    <a:lnT>
                      <a:solidFill>
                        <a:schemeClr val="accent3">
                          <a:lumOff val="44000"/>
                        </a:schemeClr>
                      </a:solidFill>
                    </a:lnT>
                    <a:lnB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7" name="Rectangle 1"/>
          <p:cNvSpPr txBox="1"/>
          <p:nvPr/>
        </p:nvSpPr>
        <p:spPr>
          <a:xfrm>
            <a:off x="568806" y="4024989"/>
            <a:ext cx="5938956" cy="170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just">
              <a:defRPr sz="2800"/>
            </a:pPr>
            <a:r>
              <a:t>Diese Zahlenreihe setzt sich </a:t>
            </a:r>
          </a:p>
          <a:p>
            <a:pPr algn="just">
              <a:defRPr sz="2800"/>
            </a:pPr>
            <a:r>
              <a:t>aus den Quadratzahlen zusammen. </a:t>
            </a:r>
          </a:p>
          <a:p>
            <a:pPr algn="just">
              <a:defRPr sz="2800"/>
            </a:pPr>
            <a:r>
              <a:t>Die nächste Zahl muss also </a:t>
            </a:r>
          </a:p>
          <a:p>
            <a:pPr algn="just">
              <a:defRPr sz="2800"/>
            </a:pPr>
            <a:r>
              <a:t>das Quadrat der Zahl 6 sein: 6</a:t>
            </a:r>
            <a:r>
              <a:rPr baseline="30000"/>
              <a:t>2</a:t>
            </a:r>
            <a:r>
              <a:t> = 36.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2"/>
          <p:cNvSpPr txBox="1"/>
          <p:nvPr>
            <p:ph type="sldNum" sz="quarter" idx="2"/>
          </p:nvPr>
        </p:nvSpPr>
        <p:spPr>
          <a:xfrm>
            <a:off x="8243888" y="659765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900"/>
              </a:lnSpc>
              <a:defRPr sz="1000">
                <a:solidFill>
                  <a:srgbClr val="5F5F5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0" name="Text Box 4"/>
          <p:cNvSpPr txBox="1"/>
          <p:nvPr/>
        </p:nvSpPr>
        <p:spPr>
          <a:xfrm>
            <a:off x="292039" y="1100137"/>
            <a:ext cx="8534401" cy="39476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E20074"/>
                </a:solidFill>
              </a:defRPr>
            </a:lvl1pPr>
          </a:lstStyle>
          <a:p>
            <a:pPr/>
            <a:r>
              <a:t>50 Punkte</a:t>
            </a:r>
          </a:p>
        </p:txBody>
      </p:sp>
      <p:grpSp>
        <p:nvGrpSpPr>
          <p:cNvPr id="113" name="AutoShape 10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8278813" y="549275"/>
            <a:ext cx="576263" cy="358775"/>
            <a:chOff x="0" y="0"/>
            <a:chExt cx="576262" cy="358775"/>
          </a:xfrm>
        </p:grpSpPr>
        <p:sp>
          <p:nvSpPr>
            <p:cNvPr id="111" name="Rechteck"/>
            <p:cNvSpPr/>
            <p:nvPr/>
          </p:nvSpPr>
          <p:spPr>
            <a:xfrm>
              <a:off x="-1" y="0"/>
              <a:ext cx="576264" cy="358775"/>
            </a:xfrm>
            <a:prstGeom prst="rect">
              <a:avLst/>
            </a:pr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  <p:sp>
          <p:nvSpPr>
            <p:cNvPr id="112" name="Form"/>
            <p:cNvSpPr/>
            <p:nvPr/>
          </p:nvSpPr>
          <p:spPr>
            <a:xfrm>
              <a:off x="211250" y="44846"/>
              <a:ext cx="153761" cy="2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2763"/>
                    <a:pt x="4835" y="0"/>
                    <a:pt x="10800" y="0"/>
                  </a:cubicBezTo>
                  <a:cubicBezTo>
                    <a:pt x="16765" y="0"/>
                    <a:pt x="21600" y="2763"/>
                    <a:pt x="21600" y="6171"/>
                  </a:cubicBezTo>
                  <a:cubicBezTo>
                    <a:pt x="21600" y="8728"/>
                    <a:pt x="19182" y="10800"/>
                    <a:pt x="16200" y="10800"/>
                  </a:cubicBezTo>
                  <a:cubicBezTo>
                    <a:pt x="14709" y="10800"/>
                    <a:pt x="13500" y="11836"/>
                    <a:pt x="13500" y="13114"/>
                  </a:cubicBezTo>
                  <a:lnTo>
                    <a:pt x="13500" y="16200"/>
                  </a:lnTo>
                  <a:lnTo>
                    <a:pt x="8100" y="16200"/>
                  </a:lnTo>
                  <a:lnTo>
                    <a:pt x="8100" y="13114"/>
                  </a:lnTo>
                  <a:cubicBezTo>
                    <a:pt x="8100" y="10558"/>
                    <a:pt x="10518" y="8486"/>
                    <a:pt x="13500" y="8486"/>
                  </a:cubicBezTo>
                  <a:cubicBezTo>
                    <a:pt x="14991" y="8486"/>
                    <a:pt x="16200" y="7450"/>
                    <a:pt x="16200" y="6171"/>
                  </a:cubicBezTo>
                  <a:cubicBezTo>
                    <a:pt x="16200" y="4467"/>
                    <a:pt x="13782" y="3086"/>
                    <a:pt x="10800" y="3086"/>
                  </a:cubicBezTo>
                  <a:cubicBezTo>
                    <a:pt x="7818" y="3086"/>
                    <a:pt x="5400" y="4467"/>
                    <a:pt x="5400" y="6171"/>
                  </a:cubicBezTo>
                  <a:close/>
                  <a:moveTo>
                    <a:pt x="10800" y="16971"/>
                  </a:moveTo>
                  <a:cubicBezTo>
                    <a:pt x="13037" y="16971"/>
                    <a:pt x="14850" y="18008"/>
                    <a:pt x="14850" y="19286"/>
                  </a:cubicBezTo>
                  <a:cubicBezTo>
                    <a:pt x="14850" y="20564"/>
                    <a:pt x="13037" y="21600"/>
                    <a:pt x="10800" y="21600"/>
                  </a:cubicBezTo>
                  <a:cubicBezTo>
                    <a:pt x="8563" y="21600"/>
                    <a:pt x="6750" y="20564"/>
                    <a:pt x="6750" y="19286"/>
                  </a:cubicBezTo>
                  <a:cubicBezTo>
                    <a:pt x="6750" y="18008"/>
                    <a:pt x="8563" y="16971"/>
                    <a:pt x="10800" y="16971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</a:pPr>
            </a:p>
          </p:txBody>
        </p:sp>
      </p:grpSp>
      <p:sp>
        <p:nvSpPr>
          <p:cNvPr id="114" name="Text Box 4"/>
          <p:cNvSpPr txBox="1"/>
          <p:nvPr/>
        </p:nvSpPr>
        <p:spPr>
          <a:xfrm>
            <a:off x="1986061" y="549275"/>
            <a:ext cx="5184577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0663" indent="-220663" algn="ctr">
              <a:lnSpc>
                <a:spcPct val="90000"/>
              </a:lnSpc>
              <a:spcBef>
                <a:spcPts val="1600"/>
              </a:spcBef>
              <a:defRPr b="1" sz="2800"/>
            </a:lvl1pPr>
          </a:lstStyle>
          <a:p>
            <a:pPr/>
            <a:r>
              <a:t>Game </a:t>
            </a:r>
          </a:p>
        </p:txBody>
      </p:sp>
      <p:sp>
        <p:nvSpPr>
          <p:cNvPr id="115" name="Text Box 9"/>
          <p:cNvSpPr txBox="1"/>
          <p:nvPr/>
        </p:nvSpPr>
        <p:spPr>
          <a:xfrm>
            <a:off x="311150" y="1651000"/>
            <a:ext cx="8534400" cy="666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0663" indent="-220663" algn="ctr">
              <a:lnSpc>
                <a:spcPct val="90000"/>
              </a:lnSpc>
              <a:spcBef>
                <a:spcPts val="1400"/>
              </a:spcBef>
              <a:defRPr sz="2400"/>
            </a:pPr>
            <a:r>
              <a:t>Frage:</a:t>
            </a:r>
            <a:br/>
            <a:r>
              <a:t>Welches Wort ist Gesucht?</a:t>
            </a:r>
          </a:p>
        </p:txBody>
      </p:sp>
      <p:pic>
        <p:nvPicPr>
          <p:cNvPr id="116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rcRect l="7191" t="4301" r="7946" b="7601"/>
          <a:stretch>
            <a:fillRect/>
          </a:stretch>
        </p:blipFill>
        <p:spPr>
          <a:xfrm>
            <a:off x="2124175" y="2315798"/>
            <a:ext cx="5184577" cy="4305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TE Master">
  <a:themeElements>
    <a:clrScheme name="DTE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CC"/>
      </a:accent1>
      <a:accent2>
        <a:srgbClr val="FDCD67"/>
      </a:accent2>
      <a:accent3>
        <a:srgbClr val="8F8F8F"/>
      </a:accent3>
      <a:accent4>
        <a:srgbClr val="707070"/>
      </a:accent4>
      <a:accent5>
        <a:srgbClr val="ADB8E2"/>
      </a:accent5>
      <a:accent6>
        <a:srgbClr val="E5BA5D"/>
      </a:accent6>
      <a:hlink>
        <a:srgbClr val="0000FF"/>
      </a:hlink>
      <a:folHlink>
        <a:srgbClr val="FF00FF"/>
      </a:folHlink>
    </a:clrScheme>
    <a:fontScheme name="DTE Maste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TE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TE Master">
  <a:themeElements>
    <a:clrScheme name="DTE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CC"/>
      </a:accent1>
      <a:accent2>
        <a:srgbClr val="FDCD67"/>
      </a:accent2>
      <a:accent3>
        <a:srgbClr val="8F8F8F"/>
      </a:accent3>
      <a:accent4>
        <a:srgbClr val="707070"/>
      </a:accent4>
      <a:accent5>
        <a:srgbClr val="ADB8E2"/>
      </a:accent5>
      <a:accent6>
        <a:srgbClr val="E5BA5D"/>
      </a:accent6>
      <a:hlink>
        <a:srgbClr val="0000FF"/>
      </a:hlink>
      <a:folHlink>
        <a:srgbClr val="FF00FF"/>
      </a:folHlink>
    </a:clrScheme>
    <a:fontScheme name="DTE Maste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TE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